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22" autoAdjust="0"/>
  </p:normalViewPr>
  <p:slideViewPr>
    <p:cSldViewPr>
      <p:cViewPr>
        <p:scale>
          <a:sx n="56" d="100"/>
          <a:sy n="56" d="100"/>
        </p:scale>
        <p:origin x="-906" y="198"/>
      </p:cViewPr>
      <p:guideLst>
        <p:guide orient="horz" pos="2160"/>
        <p:guide pos="2880"/>
      </p:guideLst>
    </p:cSldViewPr>
  </p:slideViewPr>
  <p:outlineViewPr>
    <p:cViewPr>
      <p:scale>
        <a:sx n="33" d="100"/>
        <a:sy n="33" d="100"/>
      </p:scale>
      <p:origin x="0" y="200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6868DC-EBC2-4D3C-8B18-3E5048A6CEE6}" type="datetimeFigureOut">
              <a:rPr lang="ru-RU" smtClean="0"/>
              <a:t>27.05.2015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665537-63E9-4FD3-AF99-93FF8D54C34F}" type="slidenum">
              <a:rPr lang="ru-RU" smtClean="0"/>
              <a:t>‹#›</a:t>
            </a:fld>
            <a:endParaRPr lang="ru-RU"/>
          </a:p>
        </p:txBody>
      </p:sp>
    </p:spTree>
    <p:extLst>
      <p:ext uri="{BB962C8B-B14F-4D97-AF65-F5344CB8AC3E}">
        <p14:creationId xmlns:p14="http://schemas.microsoft.com/office/powerpoint/2010/main" val="3016550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Новий КПК вводить поняття належних, допустимих та недопустимих доказів. Встановлення фактів </a:t>
            </a:r>
            <a:r>
              <a:rPr lang="uk-UA" dirty="0" err="1" smtClean="0"/>
              <a:t>об»єктивної</a:t>
            </a:r>
            <a:r>
              <a:rPr lang="uk-UA" dirty="0" smtClean="0"/>
              <a:t> дійсності в кримінальному процесі здійснюється головним чином через використання доказів.</a:t>
            </a:r>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2</a:t>
            </a:fld>
            <a:endParaRPr lang="ru-RU"/>
          </a:p>
        </p:txBody>
      </p:sp>
    </p:spTree>
    <p:extLst>
      <p:ext uri="{BB962C8B-B14F-4D97-AF65-F5344CB8AC3E}">
        <p14:creationId xmlns:p14="http://schemas.microsoft.com/office/powerpoint/2010/main" val="1001046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15</a:t>
            </a:fld>
            <a:endParaRPr lang="ru-RU"/>
          </a:p>
        </p:txBody>
      </p:sp>
    </p:spTree>
    <p:extLst>
      <p:ext uri="{BB962C8B-B14F-4D97-AF65-F5344CB8AC3E}">
        <p14:creationId xmlns:p14="http://schemas.microsoft.com/office/powerpoint/2010/main" val="2575925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Допит в якості свідка особи, яка надалі</a:t>
            </a:r>
            <a:r>
              <a:rPr lang="uk-UA" baseline="0" dirty="0" smtClean="0"/>
              <a:t> набуде статусу підозрюваного (обвинуваченого) </a:t>
            </a:r>
            <a:r>
              <a:rPr lang="uk-UA" b="1" baseline="0" dirty="0" smtClean="0"/>
              <a:t>є неприпустимим</a:t>
            </a:r>
            <a:r>
              <a:rPr lang="uk-UA" baseline="0" dirty="0" smtClean="0"/>
              <a:t>, оскільки згодом такий доказ обов'язково має бути визнаним </a:t>
            </a:r>
            <a:r>
              <a:rPr lang="uk-UA" b="1" i="1" baseline="0" dirty="0" smtClean="0"/>
              <a:t>недопустимим (ч.2,3 ст. 87 КПК). </a:t>
            </a:r>
            <a:r>
              <a:rPr lang="uk-UA" b="0" i="0" baseline="0" dirty="0" smtClean="0"/>
              <a:t>Сторони кримінального провадження, потерпілий мають право під час судового розгляду подавати клопотання про визнання доказів недопустимими.</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Недотримання</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Конституції</a:t>
            </a:r>
            <a:r>
              <a:rPr lang="ru-RU" sz="1200" kern="1200" dirty="0" smtClean="0">
                <a:solidFill>
                  <a:schemeClr val="tx1"/>
                </a:solidFill>
                <a:effectLst/>
                <a:latin typeface="+mn-lt"/>
                <a:ea typeface="+mn-ea"/>
                <a:cs typeface="+mn-cs"/>
              </a:rPr>
              <a:t> та </a:t>
            </a:r>
            <a:r>
              <a:rPr lang="ru-RU" sz="1200" kern="1200" dirty="0" err="1" smtClean="0">
                <a:solidFill>
                  <a:schemeClr val="tx1"/>
                </a:solidFill>
                <a:effectLst/>
                <a:latin typeface="+mn-lt"/>
                <a:ea typeface="+mn-ea"/>
                <a:cs typeface="+mn-cs"/>
              </a:rPr>
              <a:t>порушення</a:t>
            </a:r>
            <a:r>
              <a:rPr lang="ru-RU" sz="1200" kern="1200" dirty="0" smtClean="0">
                <a:solidFill>
                  <a:schemeClr val="tx1"/>
                </a:solidFill>
                <a:effectLst/>
                <a:latin typeface="+mn-lt"/>
                <a:ea typeface="+mn-ea"/>
                <a:cs typeface="+mn-cs"/>
              </a:rPr>
              <a:t> особами, </a:t>
            </a:r>
            <a:r>
              <a:rPr lang="ru-RU" sz="1200" kern="1200" dirty="0" err="1" smtClean="0">
                <a:solidFill>
                  <a:schemeClr val="tx1"/>
                </a:solidFill>
                <a:effectLst/>
                <a:latin typeface="+mn-lt"/>
                <a:ea typeface="+mn-ea"/>
                <a:cs typeface="+mn-cs"/>
              </a:rPr>
              <a:t>уповноваженими</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здійснювати</a:t>
            </a:r>
            <a:r>
              <a:rPr lang="ru-RU" sz="1200" kern="1200" dirty="0" smtClean="0">
                <a:solidFill>
                  <a:schemeClr val="tx1"/>
                </a:solidFill>
                <a:effectLst/>
                <a:latin typeface="+mn-lt"/>
                <a:ea typeface="+mn-ea"/>
                <a:cs typeface="+mn-cs"/>
              </a:rPr>
              <a:t> ОРЗ, </a:t>
            </a:r>
            <a:r>
              <a:rPr lang="ru-RU" sz="1200" kern="1200" dirty="0" err="1" smtClean="0">
                <a:solidFill>
                  <a:schemeClr val="tx1"/>
                </a:solidFill>
                <a:effectLst/>
                <a:latin typeface="+mn-lt"/>
                <a:ea typeface="+mn-ea"/>
                <a:cs typeface="+mn-cs"/>
              </a:rPr>
              <a:t>вимог</a:t>
            </a:r>
            <a:r>
              <a:rPr lang="ru-RU" sz="1200" kern="1200" dirty="0" smtClean="0">
                <a:solidFill>
                  <a:schemeClr val="tx1"/>
                </a:solidFill>
                <a:effectLst/>
                <a:latin typeface="+mn-lt"/>
                <a:ea typeface="+mn-ea"/>
                <a:cs typeface="+mn-cs"/>
              </a:rPr>
              <a:t> КПК, Закону про ОРЗ, </a:t>
            </a:r>
            <a:r>
              <a:rPr lang="ru-RU" sz="1200" kern="1200" dirty="0" err="1" smtClean="0">
                <a:solidFill>
                  <a:schemeClr val="tx1"/>
                </a:solidFill>
                <a:effectLst/>
                <a:latin typeface="+mn-lt"/>
                <a:ea typeface="+mn-ea"/>
                <a:cs typeface="+mn-cs"/>
              </a:rPr>
              <a:t>інших</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законів</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України</a:t>
            </a:r>
            <a:r>
              <a:rPr lang="ru-RU" sz="1200" kern="1200" dirty="0" smtClean="0">
                <a:solidFill>
                  <a:schemeClr val="tx1"/>
                </a:solidFill>
                <a:effectLst/>
                <a:latin typeface="+mn-lt"/>
                <a:ea typeface="+mn-ea"/>
                <a:cs typeface="+mn-cs"/>
              </a:rPr>
              <a:t> при </a:t>
            </a:r>
            <a:r>
              <a:rPr lang="ru-RU" sz="1200" kern="1200" dirty="0" err="1" smtClean="0">
                <a:solidFill>
                  <a:schemeClr val="tx1"/>
                </a:solidFill>
                <a:effectLst/>
                <a:latin typeface="+mn-lt"/>
                <a:ea typeface="+mn-ea"/>
                <a:cs typeface="+mn-cs"/>
              </a:rPr>
              <a:t>одержанні</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фактичних</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даних</a:t>
            </a:r>
            <a:r>
              <a:rPr lang="ru-RU" sz="1200" kern="1200" dirty="0" smtClean="0">
                <a:solidFill>
                  <a:schemeClr val="tx1"/>
                </a:solidFill>
                <a:effectLst/>
                <a:latin typeface="+mn-lt"/>
                <a:ea typeface="+mn-ea"/>
                <a:cs typeface="+mn-cs"/>
              </a:rPr>
              <a:t> є </a:t>
            </a:r>
            <a:r>
              <a:rPr lang="ru-RU" sz="1200" kern="1200" dirty="0" err="1" smtClean="0">
                <a:solidFill>
                  <a:schemeClr val="tx1"/>
                </a:solidFill>
                <a:effectLst/>
                <a:latin typeface="+mn-lt"/>
                <a:ea typeface="+mn-ea"/>
                <a:cs typeface="+mn-cs"/>
              </a:rPr>
              <a:t>підставою</a:t>
            </a:r>
            <a:r>
              <a:rPr lang="ru-RU" sz="1200" kern="1200" dirty="0" smtClean="0">
                <a:solidFill>
                  <a:schemeClr val="tx1"/>
                </a:solidFill>
                <a:effectLst/>
                <a:latin typeface="+mn-lt"/>
                <a:ea typeface="+mn-ea"/>
                <a:cs typeface="+mn-cs"/>
              </a:rPr>
              <a:t> для </a:t>
            </a:r>
            <a:r>
              <a:rPr lang="ru-RU" sz="1200" kern="1200" dirty="0" err="1" smtClean="0">
                <a:solidFill>
                  <a:schemeClr val="tx1"/>
                </a:solidFill>
                <a:effectLst/>
                <a:latin typeface="+mn-lt"/>
                <a:ea typeface="+mn-ea"/>
                <a:cs typeface="+mn-cs"/>
              </a:rPr>
              <a:t>визнання</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зібраних</a:t>
            </a:r>
            <a:r>
              <a:rPr lang="ru-RU" sz="1200" kern="1200" dirty="0" smtClean="0">
                <a:solidFill>
                  <a:schemeClr val="tx1"/>
                </a:solidFill>
                <a:effectLst/>
                <a:latin typeface="+mn-lt"/>
                <a:ea typeface="+mn-ea"/>
                <a:cs typeface="+mn-cs"/>
              </a:rPr>
              <a:t> у </a:t>
            </a:r>
            <a:r>
              <a:rPr lang="ru-RU" sz="1200" kern="1200" dirty="0" err="1" smtClean="0">
                <a:solidFill>
                  <a:schemeClr val="tx1"/>
                </a:solidFill>
                <a:effectLst/>
                <a:latin typeface="+mn-lt"/>
                <a:ea typeface="+mn-ea"/>
                <a:cs typeface="+mn-cs"/>
              </a:rPr>
              <a:t>такий</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спосіб</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доказів</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недопустимими</a:t>
            </a:r>
            <a:r>
              <a:rPr lang="ru-RU" sz="1200" kern="1200" dirty="0" smtClean="0">
                <a:solidFill>
                  <a:schemeClr val="tx1"/>
                </a:solidFill>
                <a:effectLst/>
                <a:latin typeface="+mn-lt"/>
                <a:ea typeface="+mn-ea"/>
                <a:cs typeface="+mn-cs"/>
              </a:rPr>
              <a:t>.</a:t>
            </a:r>
          </a:p>
          <a:p>
            <a:endParaRPr lang="ru-RU" b="0" i="0" dirty="0"/>
          </a:p>
        </p:txBody>
      </p:sp>
      <p:sp>
        <p:nvSpPr>
          <p:cNvPr id="4" name="Номер слайда 3"/>
          <p:cNvSpPr>
            <a:spLocks noGrp="1"/>
          </p:cNvSpPr>
          <p:nvPr>
            <p:ph type="sldNum" sz="quarter" idx="10"/>
          </p:nvPr>
        </p:nvSpPr>
        <p:spPr/>
        <p:txBody>
          <a:bodyPr/>
          <a:lstStyle/>
          <a:p>
            <a:fld id="{F5665537-63E9-4FD3-AF99-93FF8D54C34F}" type="slidenum">
              <a:rPr lang="ru-RU" smtClean="0"/>
              <a:t>18</a:t>
            </a:fld>
            <a:endParaRPr lang="ru-RU"/>
          </a:p>
        </p:txBody>
      </p:sp>
    </p:spTree>
    <p:extLst>
      <p:ext uri="{BB962C8B-B14F-4D97-AF65-F5344CB8AC3E}">
        <p14:creationId xmlns:p14="http://schemas.microsoft.com/office/powerpoint/2010/main" val="2412459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dirty="0" smtClean="0"/>
              <a:t>На відміну від гласних слідчих (розшукових) дій порядок (процедура) їх провадження в законі не визначено. Це пояснюється тим, що вони мають розшуковий таємний характер і порядок їх проведення у зв’язку із цим обумовлений конкретною ситуацією. За змістом ст. 84 ч.2 КПК їдеться, що фактичні дані, одержані внаслідок проведення негласних слідчих (розшукових) дій, можуть бути допущені як докази, якщо вони перевірені шляхом гласних слідчих (розшукових) дій з дотриманням прав  і свобод людини або з правомірним обмеженням окремих прав і свобод, санкціонованих слідчим суддею. Така ідея знайшла своє закріплення у ст. 256 КПК («Використання результатів негласних слідчих (розшукових) дій у доказуванні»). Докази будуть вважатися недопустимими, якщо буз дозволу слідчого судді були застосовні ст.ст.  134, 140, 170, 233, 234, ч. ст. 237, ч.3, ст.245,260, 261-263, ч.1 ст.264, ч.2 ст. 268, ч.2 ст. 270, ч.2 ст.274, ч.3 ст. 243 КПК.</a:t>
            </a:r>
          </a:p>
          <a:p>
            <a:pPr marL="0" marR="0" lvl="0" indent="0" algn="l" defTabSz="914400" rtl="0" eaLnBrk="1" fontAlgn="auto" latinLnBrk="0" hangingPunct="1">
              <a:lnSpc>
                <a:spcPct val="100000"/>
              </a:lnSpc>
              <a:spcBef>
                <a:spcPts val="0"/>
              </a:spcBef>
              <a:spcAft>
                <a:spcPts val="0"/>
              </a:spcAft>
              <a:buClrTx/>
              <a:buSzTx/>
              <a:buFontTx/>
              <a:buNone/>
              <a:tabLst/>
              <a:defRPr/>
            </a:pPr>
            <a:r>
              <a:rPr lang="uk-UA" dirty="0" smtClean="0"/>
              <a:t>Протокол матиме доказове значення, якщо в ньому будуть засвідчені відповідними особами факти і обставини, що підлягають доказуванню. Це дає можливість органам розслідування та суду перевіряти і відслідковувати етапи формування фактичної основи доказів і переконатись у їх дійсності.</a:t>
            </a:r>
            <a:endParaRPr lang="ru-R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uk-UA" sz="1200" dirty="0" smtClean="0"/>
              <a:t>Належним суб’єктом, який має право проводити процесуальні дії, може бути учасник процесу, який виконує певну кримінальну процесуальну функцію, має процесуально-правових статус і є суб’єктом кримінальних  процесуальних відносин у конкретному кримінальному проваджені. </a:t>
            </a:r>
            <a:endParaRPr lang="ru-RU" dirty="0" smtClean="0"/>
          </a:p>
          <a:p>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19</a:t>
            </a:fld>
            <a:endParaRPr lang="ru-RU"/>
          </a:p>
        </p:txBody>
      </p:sp>
    </p:spTree>
    <p:extLst>
      <p:ext uri="{BB962C8B-B14F-4D97-AF65-F5344CB8AC3E}">
        <p14:creationId xmlns:p14="http://schemas.microsoft.com/office/powerpoint/2010/main" val="2477674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Докази, які стосуються судимостей підозрюваного, обвинуваченого або вчинення ним інших правопорушень,</a:t>
            </a:r>
            <a:r>
              <a:rPr lang="uk-UA" baseline="0" dirty="0" smtClean="0"/>
              <a:t> що не є предметом цього </a:t>
            </a:r>
            <a:r>
              <a:rPr lang="uk-UA" baseline="0" dirty="0" err="1" smtClean="0"/>
              <a:t>кр</a:t>
            </a:r>
            <a:r>
              <a:rPr lang="uk-UA" baseline="0" dirty="0" smtClean="0"/>
              <a:t>. провадження, а також відомості щодо характеру або окремих рис характеру підозрюваного/обвинуваченого  є недопустимими на підтвердження винуватості підозрюваного/обвинувач. у вчинені </a:t>
            </a:r>
            <a:r>
              <a:rPr lang="uk-UA" baseline="0" dirty="0" err="1" smtClean="0"/>
              <a:t>крим</a:t>
            </a:r>
            <a:r>
              <a:rPr lang="uk-UA" baseline="0" dirty="0" smtClean="0"/>
              <a:t>. Правопорушення (ч.1 ст. 88КПК) Такі докази та відомості можуть бути визнані допустимими лише за умов, передбачених у ч.2 ст. 88 КПК.</a:t>
            </a:r>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20</a:t>
            </a:fld>
            <a:endParaRPr lang="ru-RU"/>
          </a:p>
        </p:txBody>
      </p:sp>
    </p:spTree>
    <p:extLst>
      <p:ext uri="{BB962C8B-B14F-4D97-AF65-F5344CB8AC3E}">
        <p14:creationId xmlns:p14="http://schemas.microsoft.com/office/powerpoint/2010/main" val="93113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Порушення вимог закону щодо участі захисника при проведенні</a:t>
            </a:r>
            <a:r>
              <a:rPr lang="uk-UA" baseline="0" dirty="0" smtClean="0"/>
              <a:t> процесуальних дій є підставою для визнання недопустимим доказів, що були зібрані під час виконання таких дій.  «Пояснення» осіб, які потім стають підозрюваними  (обвинуваченими) – не є джерелом доказів (ч.8 ст. 95 КПК).</a:t>
            </a:r>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21</a:t>
            </a:fld>
            <a:endParaRPr lang="ru-RU"/>
          </a:p>
        </p:txBody>
      </p:sp>
    </p:spTree>
    <p:extLst>
      <p:ext uri="{BB962C8B-B14F-4D97-AF65-F5344CB8AC3E}">
        <p14:creationId xmlns:p14="http://schemas.microsoft.com/office/powerpoint/2010/main" val="2247784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Європейська конвенція про взаємну допомогу у </a:t>
            </a:r>
            <a:r>
              <a:rPr lang="uk-UA" dirty="0" err="1" smtClean="0"/>
              <a:t>кр</a:t>
            </a:r>
            <a:r>
              <a:rPr lang="uk-UA" dirty="0" smtClean="0"/>
              <a:t>. Справах 1959 р. (з додатковим протоколом 1978 р. та другим додатковим</a:t>
            </a:r>
            <a:r>
              <a:rPr lang="uk-UA" baseline="0" dirty="0" smtClean="0"/>
              <a:t> протоколом 2001 року); Європейська </a:t>
            </a:r>
            <a:r>
              <a:rPr lang="uk-UA" baseline="0" dirty="0" err="1" smtClean="0"/>
              <a:t>конвенц</a:t>
            </a:r>
            <a:r>
              <a:rPr lang="uk-UA" baseline="0" dirty="0" smtClean="0"/>
              <a:t>. Про передачу провадження у </a:t>
            </a:r>
            <a:r>
              <a:rPr lang="uk-UA" baseline="0" dirty="0" err="1" smtClean="0"/>
              <a:t>кр.спр</a:t>
            </a:r>
            <a:r>
              <a:rPr lang="uk-UA" baseline="0" dirty="0" smtClean="0"/>
              <a:t>. 1972 р.; конвенція про правову допомогу і правові відносини у </a:t>
            </a:r>
            <a:r>
              <a:rPr lang="uk-UA" baseline="0" dirty="0" err="1" smtClean="0"/>
              <a:t>цивіл</a:t>
            </a:r>
            <a:r>
              <a:rPr lang="uk-UA" baseline="0" dirty="0" smtClean="0"/>
              <a:t>., </a:t>
            </a:r>
            <a:r>
              <a:rPr lang="uk-UA" baseline="0" dirty="0" err="1" smtClean="0"/>
              <a:t>сімейн</a:t>
            </a:r>
            <a:r>
              <a:rPr lang="uk-UA" baseline="0" dirty="0" smtClean="0"/>
              <a:t>., та </a:t>
            </a:r>
            <a:r>
              <a:rPr lang="uk-UA" baseline="0" dirty="0" err="1" smtClean="0"/>
              <a:t>крим</a:t>
            </a:r>
            <a:r>
              <a:rPr lang="uk-UA" baseline="0" dirty="0" smtClean="0"/>
              <a:t>. справах 1997 р. (Мінська конвенція) та протокол до неї 1997 р..; правовою підставою для взаємної правової допомоги у </a:t>
            </a:r>
            <a:r>
              <a:rPr lang="uk-UA" baseline="0" dirty="0" err="1" smtClean="0"/>
              <a:t>крим</a:t>
            </a:r>
            <a:r>
              <a:rPr lang="uk-UA" baseline="0" dirty="0" smtClean="0"/>
              <a:t>. </a:t>
            </a:r>
            <a:r>
              <a:rPr lang="uk-UA" baseline="0" dirty="0" err="1" smtClean="0"/>
              <a:t>провадж</a:t>
            </a:r>
            <a:r>
              <a:rPr lang="uk-UA" baseline="0" dirty="0" smtClean="0"/>
              <a:t>. Також вважаються укладені в рамках ООН, Ради Європи та </a:t>
            </a:r>
            <a:r>
              <a:rPr lang="uk-UA" baseline="0" dirty="0" err="1" smtClean="0"/>
              <a:t>інш</a:t>
            </a:r>
            <a:r>
              <a:rPr lang="uk-UA" baseline="0" dirty="0" smtClean="0"/>
              <a:t>. </a:t>
            </a:r>
            <a:r>
              <a:rPr lang="uk-UA" baseline="0" dirty="0" err="1" smtClean="0"/>
              <a:t>Ммжнародних</a:t>
            </a:r>
            <a:r>
              <a:rPr lang="uk-UA" baseline="0" dirty="0" smtClean="0"/>
              <a:t> організацій багатосторонні конвенції з широким предметом </a:t>
            </a:r>
            <a:r>
              <a:rPr lang="uk-UA" baseline="0" dirty="0" err="1" smtClean="0"/>
              <a:t>регулюбвання</a:t>
            </a:r>
            <a:r>
              <a:rPr lang="uk-UA" baseline="0" dirty="0" smtClean="0"/>
              <a:t>.</a:t>
            </a:r>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22</a:t>
            </a:fld>
            <a:endParaRPr lang="ru-RU"/>
          </a:p>
        </p:txBody>
      </p:sp>
    </p:spTree>
    <p:extLst>
      <p:ext uri="{BB962C8B-B14F-4D97-AF65-F5344CB8AC3E}">
        <p14:creationId xmlns:p14="http://schemas.microsoft.com/office/powerpoint/2010/main" val="939114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Розділ !Х КПК.  Узгоджується з ст. 9 Конституції України</a:t>
            </a:r>
            <a:r>
              <a:rPr lang="uk-UA" baseline="0" dirty="0" smtClean="0"/>
              <a:t> та ст. 8,9 ч. 5 КПК</a:t>
            </a:r>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23</a:t>
            </a:fld>
            <a:endParaRPr lang="ru-RU"/>
          </a:p>
        </p:txBody>
      </p:sp>
    </p:spTree>
    <p:extLst>
      <p:ext uri="{BB962C8B-B14F-4D97-AF65-F5344CB8AC3E}">
        <p14:creationId xmlns:p14="http://schemas.microsoft.com/office/powerpoint/2010/main" val="794655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Відповідно до ч.1 ст. 84 КПК докази повинні бути отримані у передбаченому КПК порядку.</a:t>
            </a:r>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3</a:t>
            </a:fld>
            <a:endParaRPr lang="ru-RU"/>
          </a:p>
        </p:txBody>
      </p:sp>
    </p:spTree>
    <p:extLst>
      <p:ext uri="{BB962C8B-B14F-4D97-AF65-F5344CB8AC3E}">
        <p14:creationId xmlns:p14="http://schemas.microsoft.com/office/powerpoint/2010/main" val="2890153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Приклад: подія кримінального правопорушення і вчинення його підозрюваним/обвинуваченим – це факт, а місце, час його вчинення – це обставини.</a:t>
            </a:r>
            <a:endParaRPr lang="ru-RU" dirty="0" smtClean="0"/>
          </a:p>
          <a:p>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4</a:t>
            </a:fld>
            <a:endParaRPr lang="ru-RU"/>
          </a:p>
        </p:txBody>
      </p:sp>
    </p:spTree>
    <p:extLst>
      <p:ext uri="{BB962C8B-B14F-4D97-AF65-F5344CB8AC3E}">
        <p14:creationId xmlns:p14="http://schemas.microsoft.com/office/powerpoint/2010/main" val="2820838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err="1" smtClean="0">
                <a:solidFill>
                  <a:schemeClr val="tx1"/>
                </a:solidFill>
                <a:effectLst/>
                <a:latin typeface="+mn-lt"/>
                <a:ea typeface="+mn-ea"/>
                <a:cs typeface="+mn-cs"/>
              </a:rPr>
              <a:t>Європейський</a:t>
            </a:r>
            <a:r>
              <a:rPr lang="ru-RU" sz="1200" kern="1200" dirty="0" smtClean="0">
                <a:solidFill>
                  <a:schemeClr val="tx1"/>
                </a:solidFill>
                <a:effectLst/>
                <a:latin typeface="+mn-lt"/>
                <a:ea typeface="+mn-ea"/>
                <a:cs typeface="+mn-cs"/>
              </a:rPr>
              <a:t> суд з прав </a:t>
            </a:r>
            <a:r>
              <a:rPr lang="ru-RU" sz="1200" kern="1200" dirty="0" err="1" smtClean="0">
                <a:solidFill>
                  <a:schemeClr val="tx1"/>
                </a:solidFill>
                <a:effectLst/>
                <a:latin typeface="+mn-lt"/>
                <a:ea typeface="+mn-ea"/>
                <a:cs typeface="+mn-cs"/>
              </a:rPr>
              <a:t>людини</a:t>
            </a:r>
            <a:r>
              <a:rPr lang="ru-RU" sz="1200" kern="1200" dirty="0" smtClean="0">
                <a:solidFill>
                  <a:schemeClr val="tx1"/>
                </a:solidFill>
                <a:effectLst/>
                <a:latin typeface="+mn-lt"/>
                <a:ea typeface="+mn-ea"/>
                <a:cs typeface="+mn-cs"/>
              </a:rPr>
              <a:t> у </a:t>
            </a:r>
            <a:r>
              <a:rPr lang="ru-RU" sz="1200" kern="1200" dirty="0" err="1" smtClean="0">
                <a:solidFill>
                  <a:schemeClr val="tx1"/>
                </a:solidFill>
                <a:effectLst/>
                <a:latin typeface="+mn-lt"/>
                <a:ea typeface="+mn-ea"/>
                <a:cs typeface="+mn-cs"/>
              </a:rPr>
              <a:t>своїх</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рішеннях</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неодноразово</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зазначав</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що</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допустимість</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доказів</a:t>
            </a:r>
            <a:r>
              <a:rPr lang="ru-RU" sz="1200" kern="1200" dirty="0" smtClean="0">
                <a:solidFill>
                  <a:schemeClr val="tx1"/>
                </a:solidFill>
                <a:effectLst/>
                <a:latin typeface="+mn-lt"/>
                <a:ea typeface="+mn-ea"/>
                <a:cs typeface="+mn-cs"/>
              </a:rPr>
              <a:t> є прерогативою </a:t>
            </a:r>
            <a:r>
              <a:rPr lang="ru-RU" sz="1200" kern="1200" dirty="0" err="1" smtClean="0">
                <a:solidFill>
                  <a:schemeClr val="tx1"/>
                </a:solidFill>
                <a:effectLst/>
                <a:latin typeface="+mn-lt"/>
                <a:ea typeface="+mn-ea"/>
                <a:cs typeface="+mn-cs"/>
              </a:rPr>
              <a:t>національного</a:t>
            </a:r>
            <a:r>
              <a:rPr lang="ru-RU" sz="1200" kern="1200" dirty="0" smtClean="0">
                <a:solidFill>
                  <a:schemeClr val="tx1"/>
                </a:solidFill>
                <a:effectLst/>
                <a:latin typeface="+mn-lt"/>
                <a:ea typeface="+mn-ea"/>
                <a:cs typeface="+mn-cs"/>
              </a:rPr>
              <a:t> права і, за </a:t>
            </a:r>
            <a:r>
              <a:rPr lang="ru-RU" sz="1200" kern="1200" dirty="0" err="1" smtClean="0">
                <a:solidFill>
                  <a:schemeClr val="tx1"/>
                </a:solidFill>
                <a:effectLst/>
                <a:latin typeface="+mn-lt"/>
                <a:ea typeface="+mn-ea"/>
                <a:cs typeface="+mn-cs"/>
              </a:rPr>
              <a:t>загальним</a:t>
            </a:r>
            <a:r>
              <a:rPr lang="ru-RU" sz="1200" kern="1200" dirty="0" smtClean="0">
                <a:solidFill>
                  <a:schemeClr val="tx1"/>
                </a:solidFill>
                <a:effectLst/>
                <a:latin typeface="+mn-lt"/>
                <a:ea typeface="+mn-ea"/>
                <a:cs typeface="+mn-cs"/>
              </a:rPr>
              <a:t> правилом, </a:t>
            </a:r>
            <a:r>
              <a:rPr lang="ru-RU" sz="1200" kern="1200" dirty="0" err="1" smtClean="0">
                <a:solidFill>
                  <a:schemeClr val="tx1"/>
                </a:solidFill>
                <a:effectLst/>
                <a:latin typeface="+mn-lt"/>
                <a:ea typeface="+mn-ea"/>
                <a:cs typeface="+mn-cs"/>
              </a:rPr>
              <a:t>саме</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національні</a:t>
            </a:r>
            <a:r>
              <a:rPr lang="ru-RU" sz="1200" kern="1200" dirty="0" smtClean="0">
                <a:solidFill>
                  <a:schemeClr val="tx1"/>
                </a:solidFill>
                <a:effectLst/>
                <a:latin typeface="+mn-lt"/>
                <a:ea typeface="+mn-ea"/>
                <a:cs typeface="+mn-cs"/>
              </a:rPr>
              <a:t> суди </a:t>
            </a:r>
            <a:r>
              <a:rPr lang="ru-RU" sz="1200" kern="1200" dirty="0" err="1" smtClean="0">
                <a:solidFill>
                  <a:schemeClr val="tx1"/>
                </a:solidFill>
                <a:effectLst/>
                <a:latin typeface="+mn-lt"/>
                <a:ea typeface="+mn-ea"/>
                <a:cs typeface="+mn-cs"/>
              </a:rPr>
              <a:t>повноважні</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оцінювати</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надані</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їм</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докази</a:t>
            </a:r>
            <a:r>
              <a:rPr lang="ru-RU" sz="1200" kern="1200" dirty="0" smtClean="0">
                <a:solidFill>
                  <a:schemeClr val="tx1"/>
                </a:solidFill>
                <a:effectLst/>
                <a:latin typeface="+mn-lt"/>
                <a:ea typeface="+mn-ea"/>
                <a:cs typeface="+mn-cs"/>
              </a:rPr>
              <a:t> (параграф 34 </a:t>
            </a:r>
            <a:r>
              <a:rPr lang="ru-RU" sz="1200" kern="1200" dirty="0" err="1" smtClean="0">
                <a:solidFill>
                  <a:schemeClr val="tx1"/>
                </a:solidFill>
                <a:effectLst/>
                <a:latin typeface="+mn-lt"/>
                <a:ea typeface="+mn-ea"/>
                <a:cs typeface="+mn-cs"/>
              </a:rPr>
              <a:t>рішення</a:t>
            </a:r>
            <a:r>
              <a:rPr lang="ru-RU" sz="1200" kern="1200" dirty="0" smtClean="0">
                <a:solidFill>
                  <a:schemeClr val="tx1"/>
                </a:solidFill>
                <a:effectLst/>
                <a:latin typeface="+mn-lt"/>
                <a:ea typeface="+mn-ea"/>
                <a:cs typeface="+mn-cs"/>
              </a:rPr>
              <a:t> у </a:t>
            </a:r>
            <a:r>
              <a:rPr lang="ru-RU" sz="1200" kern="1200" dirty="0" err="1" smtClean="0">
                <a:solidFill>
                  <a:schemeClr val="tx1"/>
                </a:solidFill>
                <a:effectLst/>
                <a:latin typeface="+mn-lt"/>
                <a:ea typeface="+mn-ea"/>
                <a:cs typeface="+mn-cs"/>
              </a:rPr>
              <a:t>справі</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Тейксейра</a:t>
            </a:r>
            <a:r>
              <a:rPr lang="ru-RU" sz="1200" kern="1200" dirty="0" smtClean="0">
                <a:solidFill>
                  <a:schemeClr val="tx1"/>
                </a:solidFill>
                <a:effectLst/>
                <a:latin typeface="+mn-lt"/>
                <a:ea typeface="+mn-ea"/>
                <a:cs typeface="+mn-cs"/>
              </a:rPr>
              <a:t> де Кастро </a:t>
            </a:r>
            <a:r>
              <a:rPr lang="ru-RU" sz="1200" kern="1200" dirty="0" err="1" smtClean="0">
                <a:solidFill>
                  <a:schemeClr val="tx1"/>
                </a:solidFill>
                <a:effectLst/>
                <a:latin typeface="+mn-lt"/>
                <a:ea typeface="+mn-ea"/>
                <a:cs typeface="+mn-cs"/>
              </a:rPr>
              <a:t>проти</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Португалії</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від</a:t>
            </a:r>
            <a:r>
              <a:rPr lang="ru-RU" sz="1200" kern="1200" dirty="0" smtClean="0">
                <a:solidFill>
                  <a:schemeClr val="tx1"/>
                </a:solidFill>
                <a:effectLst/>
                <a:latin typeface="+mn-lt"/>
                <a:ea typeface="+mn-ea"/>
                <a:cs typeface="+mn-cs"/>
              </a:rPr>
              <a:t> 9 </a:t>
            </a:r>
            <a:r>
              <a:rPr lang="ru-RU" sz="1200" kern="1200" dirty="0" err="1" smtClean="0">
                <a:solidFill>
                  <a:schemeClr val="tx1"/>
                </a:solidFill>
                <a:effectLst/>
                <a:latin typeface="+mn-lt"/>
                <a:ea typeface="+mn-ea"/>
                <a:cs typeface="+mn-cs"/>
              </a:rPr>
              <a:t>червня</a:t>
            </a:r>
            <a:r>
              <a:rPr lang="ru-RU" sz="1200" kern="1200" dirty="0" smtClean="0">
                <a:solidFill>
                  <a:schemeClr val="tx1"/>
                </a:solidFill>
                <a:effectLst/>
                <a:latin typeface="+mn-lt"/>
                <a:ea typeface="+mn-ea"/>
                <a:cs typeface="+mn-cs"/>
              </a:rPr>
              <a:t> 1998 року, параграф 54 </a:t>
            </a:r>
            <a:r>
              <a:rPr lang="ru-RU" sz="1200" kern="1200" dirty="0" err="1" smtClean="0">
                <a:solidFill>
                  <a:schemeClr val="tx1"/>
                </a:solidFill>
                <a:effectLst/>
                <a:latin typeface="+mn-lt"/>
                <a:ea typeface="+mn-ea"/>
                <a:cs typeface="+mn-cs"/>
              </a:rPr>
              <a:t>рішення</a:t>
            </a:r>
            <a:r>
              <a:rPr lang="ru-RU" sz="1200" kern="1200" dirty="0" smtClean="0">
                <a:solidFill>
                  <a:schemeClr val="tx1"/>
                </a:solidFill>
                <a:effectLst/>
                <a:latin typeface="+mn-lt"/>
                <a:ea typeface="+mn-ea"/>
                <a:cs typeface="+mn-cs"/>
              </a:rPr>
              <a:t> у </a:t>
            </a:r>
            <a:r>
              <a:rPr lang="ru-RU" sz="1200" kern="1200" dirty="0" err="1" smtClean="0">
                <a:solidFill>
                  <a:schemeClr val="tx1"/>
                </a:solidFill>
                <a:effectLst/>
                <a:latin typeface="+mn-lt"/>
                <a:ea typeface="+mn-ea"/>
                <a:cs typeface="+mn-cs"/>
              </a:rPr>
              <a:t>справі</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Шабельника</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проти</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України</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від</a:t>
            </a:r>
            <a:r>
              <a:rPr lang="ru-RU" sz="1200" kern="1200" dirty="0" smtClean="0">
                <a:solidFill>
                  <a:schemeClr val="tx1"/>
                </a:solidFill>
                <a:effectLst/>
                <a:latin typeface="+mn-lt"/>
                <a:ea typeface="+mn-ea"/>
                <a:cs typeface="+mn-cs"/>
              </a:rPr>
              <a:t> 19 лютого 2009 року), а порядок </a:t>
            </a:r>
            <a:r>
              <a:rPr lang="ru-RU" sz="1200" kern="1200" dirty="0" err="1" smtClean="0">
                <a:solidFill>
                  <a:schemeClr val="tx1"/>
                </a:solidFill>
                <a:effectLst/>
                <a:latin typeface="+mn-lt"/>
                <a:ea typeface="+mn-ea"/>
                <a:cs typeface="+mn-cs"/>
              </a:rPr>
              <a:t>збирання</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доказів</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передбачений</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національним</a:t>
            </a:r>
            <a:r>
              <a:rPr lang="ru-RU" sz="1200" kern="1200" dirty="0" smtClean="0">
                <a:solidFill>
                  <a:schemeClr val="tx1"/>
                </a:solidFill>
                <a:effectLst/>
                <a:latin typeface="+mn-lt"/>
                <a:ea typeface="+mn-ea"/>
                <a:cs typeface="+mn-cs"/>
              </a:rPr>
              <a:t> правом, </a:t>
            </a:r>
            <a:r>
              <a:rPr lang="ru-RU" sz="1200" kern="1200" dirty="0" err="1" smtClean="0">
                <a:solidFill>
                  <a:schemeClr val="tx1"/>
                </a:solidFill>
                <a:effectLst/>
                <a:latin typeface="+mn-lt"/>
                <a:ea typeface="+mn-ea"/>
                <a:cs typeface="+mn-cs"/>
              </a:rPr>
              <a:t>має</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відповідати</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основним</a:t>
            </a:r>
            <a:r>
              <a:rPr lang="ru-RU" sz="1200" kern="1200" dirty="0" smtClean="0">
                <a:solidFill>
                  <a:schemeClr val="tx1"/>
                </a:solidFill>
                <a:effectLst/>
                <a:latin typeface="+mn-lt"/>
                <a:ea typeface="+mn-ea"/>
                <a:cs typeface="+mn-cs"/>
              </a:rPr>
              <a:t> правам, </a:t>
            </a:r>
            <a:r>
              <a:rPr lang="ru-RU" sz="1200" kern="1200" dirty="0" err="1" smtClean="0">
                <a:solidFill>
                  <a:schemeClr val="tx1"/>
                </a:solidFill>
                <a:effectLst/>
                <a:latin typeface="+mn-lt"/>
                <a:ea typeface="+mn-ea"/>
                <a:cs typeface="+mn-cs"/>
              </a:rPr>
              <a:t>визнаним</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Конвенцією</a:t>
            </a:r>
            <a:r>
              <a:rPr lang="ru-RU" sz="1200" kern="1200" dirty="0" smtClean="0">
                <a:solidFill>
                  <a:schemeClr val="tx1"/>
                </a:solidFill>
                <a:effectLst/>
                <a:latin typeface="+mn-lt"/>
                <a:ea typeface="+mn-ea"/>
                <a:cs typeface="+mn-cs"/>
              </a:rPr>
              <a:t> з прав </a:t>
            </a:r>
            <a:r>
              <a:rPr lang="ru-RU" sz="1200" kern="1200" dirty="0" err="1" smtClean="0">
                <a:solidFill>
                  <a:schemeClr val="tx1"/>
                </a:solidFill>
                <a:effectLst/>
                <a:latin typeface="+mn-lt"/>
                <a:ea typeface="+mn-ea"/>
                <a:cs typeface="+mn-cs"/>
              </a:rPr>
              <a:t>людини</a:t>
            </a:r>
            <a:r>
              <a:rPr lang="ru-RU" sz="1200" kern="1200" dirty="0" smtClean="0">
                <a:solidFill>
                  <a:schemeClr val="tx1"/>
                </a:solidFill>
                <a:effectLst/>
                <a:latin typeface="+mn-lt"/>
                <a:ea typeface="+mn-ea"/>
                <a:cs typeface="+mn-cs"/>
              </a:rPr>
              <a:t>, а </a:t>
            </a:r>
            <a:r>
              <a:rPr lang="ru-RU" sz="1200" kern="1200" dirty="0" err="1" smtClean="0">
                <a:solidFill>
                  <a:schemeClr val="tx1"/>
                </a:solidFill>
                <a:effectLst/>
                <a:latin typeface="+mn-lt"/>
                <a:ea typeface="+mn-ea"/>
                <a:cs typeface="+mn-cs"/>
              </a:rPr>
              <a:t>саме</a:t>
            </a:r>
            <a:r>
              <a:rPr lang="ru-RU" sz="1200" kern="1200" dirty="0" smtClean="0">
                <a:solidFill>
                  <a:schemeClr val="tx1"/>
                </a:solidFill>
                <a:effectLst/>
                <a:latin typeface="+mn-lt"/>
                <a:ea typeface="+mn-ea"/>
                <a:cs typeface="+mn-cs"/>
              </a:rPr>
              <a:t>: на свободу, </a:t>
            </a:r>
            <a:r>
              <a:rPr lang="ru-RU" sz="1200" kern="1200" dirty="0" err="1" smtClean="0">
                <a:solidFill>
                  <a:schemeClr val="tx1"/>
                </a:solidFill>
                <a:effectLst/>
                <a:latin typeface="+mn-lt"/>
                <a:ea typeface="+mn-ea"/>
                <a:cs typeface="+mn-cs"/>
              </a:rPr>
              <a:t>особисту</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недоторканність</a:t>
            </a:r>
            <a:r>
              <a:rPr lang="ru-RU" sz="1200" kern="1200" dirty="0" smtClean="0">
                <a:solidFill>
                  <a:schemeClr val="tx1"/>
                </a:solidFill>
                <a:effectLst/>
                <a:latin typeface="+mn-lt"/>
                <a:ea typeface="+mn-ea"/>
                <a:cs typeface="+mn-cs"/>
              </a:rPr>
              <a:t>, на </a:t>
            </a:r>
            <a:r>
              <a:rPr lang="ru-RU" sz="1200" kern="1200" dirty="0" err="1" smtClean="0">
                <a:solidFill>
                  <a:schemeClr val="tx1"/>
                </a:solidFill>
                <a:effectLst/>
                <a:latin typeface="+mn-lt"/>
                <a:ea typeface="+mn-ea"/>
                <a:cs typeface="+mn-cs"/>
              </a:rPr>
              <a:t>повагу</a:t>
            </a:r>
            <a:r>
              <a:rPr lang="ru-RU" sz="1200" kern="1200" dirty="0" smtClean="0">
                <a:solidFill>
                  <a:schemeClr val="tx1"/>
                </a:solidFill>
                <a:effectLst/>
                <a:latin typeface="+mn-lt"/>
                <a:ea typeface="+mn-ea"/>
                <a:cs typeface="+mn-cs"/>
              </a:rPr>
              <a:t> до приватного і </a:t>
            </a:r>
            <a:r>
              <a:rPr lang="ru-RU" sz="1200" kern="1200" dirty="0" err="1" smtClean="0">
                <a:solidFill>
                  <a:schemeClr val="tx1"/>
                </a:solidFill>
                <a:effectLst/>
                <a:latin typeface="+mn-lt"/>
                <a:ea typeface="+mn-ea"/>
                <a:cs typeface="+mn-cs"/>
              </a:rPr>
              <a:t>сімейного</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життя</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таємницю</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кореспонденції</a:t>
            </a:r>
            <a:r>
              <a:rPr lang="ru-RU" sz="1200" kern="1200" dirty="0" smtClean="0">
                <a:solidFill>
                  <a:schemeClr val="tx1"/>
                </a:solidFill>
                <a:effectLst/>
                <a:latin typeface="+mn-lt"/>
                <a:ea typeface="+mn-ea"/>
                <a:cs typeface="+mn-cs"/>
              </a:rPr>
              <a:t>, на </a:t>
            </a:r>
            <a:r>
              <a:rPr lang="ru-RU" sz="1200" kern="1200" dirty="0" err="1" smtClean="0">
                <a:solidFill>
                  <a:schemeClr val="tx1"/>
                </a:solidFill>
                <a:effectLst/>
                <a:latin typeface="+mn-lt"/>
                <a:ea typeface="+mn-ea"/>
                <a:cs typeface="+mn-cs"/>
              </a:rPr>
              <a:t>недоторканність</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житла</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статті</a:t>
            </a:r>
            <a:r>
              <a:rPr lang="ru-RU" sz="1200" kern="1200" dirty="0" smtClean="0">
                <a:solidFill>
                  <a:schemeClr val="tx1"/>
                </a:solidFill>
                <a:effectLst/>
                <a:latin typeface="+mn-lt"/>
                <a:ea typeface="+mn-ea"/>
                <a:cs typeface="+mn-cs"/>
              </a:rPr>
              <a:t> 5, 8 </a:t>
            </a:r>
            <a:r>
              <a:rPr lang="ru-RU" sz="1200" kern="1200" dirty="0" err="1" smtClean="0">
                <a:solidFill>
                  <a:schemeClr val="tx1"/>
                </a:solidFill>
                <a:effectLst/>
                <a:latin typeface="+mn-lt"/>
                <a:ea typeface="+mn-ea"/>
                <a:cs typeface="+mn-cs"/>
              </a:rPr>
              <a:t>Конвенції</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тощо</a:t>
            </a:r>
            <a:r>
              <a:rPr lang="ru-RU" sz="1200" kern="1200" dirty="0" smtClean="0">
                <a:solidFill>
                  <a:schemeClr val="tx1"/>
                </a:solidFill>
                <a:effectLst/>
                <a:latin typeface="+mn-lt"/>
                <a:ea typeface="+mn-ea"/>
                <a:cs typeface="+mn-cs"/>
              </a:rPr>
              <a:t>.</a:t>
            </a:r>
          </a:p>
          <a:p>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5</a:t>
            </a:fld>
            <a:endParaRPr lang="ru-RU"/>
          </a:p>
        </p:txBody>
      </p:sp>
    </p:spTree>
    <p:extLst>
      <p:ext uri="{BB962C8B-B14F-4D97-AF65-F5344CB8AC3E}">
        <p14:creationId xmlns:p14="http://schemas.microsoft.com/office/powerpoint/2010/main" val="3870438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Похідними доказами є копії документів, виготовлені на місці події, відбитки слідів тощо. Прямі докази безпосередньо вказують на обставину, що підлягає доказуванню, або ж на її відсутність. Непрямі</a:t>
            </a:r>
            <a:r>
              <a:rPr lang="uk-UA" baseline="0" dirty="0" smtClean="0"/>
              <a:t> (побічні) – дозволяють встановити проміжні факти, на підставі яких встановлюються різні елементи головного факту. Залежно від того, які обставини встановлює той чи інший доказ, він може вважатися прямим – в одному випадку і непрямим – в іншому.</a:t>
            </a:r>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6</a:t>
            </a:fld>
            <a:endParaRPr lang="ru-RU"/>
          </a:p>
        </p:txBody>
      </p:sp>
    </p:spTree>
    <p:extLst>
      <p:ext uri="{BB962C8B-B14F-4D97-AF65-F5344CB8AC3E}">
        <p14:creationId xmlns:p14="http://schemas.microsoft.com/office/powerpoint/2010/main" val="139242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Вимога належності доказів складається з 2-х критеріїв: 1) значення для кримінального провадження обставин, встановлюваних </a:t>
            </a:r>
          </a:p>
          <a:p>
            <a:r>
              <a:rPr lang="uk-UA" dirty="0" smtClean="0"/>
              <a:t>конкретними доказами; 2) значення цих доказів для встановлення саме таких обставин.</a:t>
            </a:r>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7</a:t>
            </a:fld>
            <a:endParaRPr lang="ru-RU"/>
          </a:p>
        </p:txBody>
      </p:sp>
    </p:spTree>
    <p:extLst>
      <p:ext uri="{BB962C8B-B14F-4D97-AF65-F5344CB8AC3E}">
        <p14:creationId xmlns:p14="http://schemas.microsoft.com/office/powerpoint/2010/main" val="671773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200" kern="1200" dirty="0" smtClean="0">
                <a:solidFill>
                  <a:schemeClr val="tx1"/>
                </a:solidFill>
                <a:effectLst/>
                <a:latin typeface="+mn-lt"/>
                <a:ea typeface="+mn-ea"/>
                <a:cs typeface="+mn-cs"/>
              </a:rPr>
              <a:t>Не можна судити про належність доказів, якщо не відомі обставини, що підлягають доказуванню. Вони (а також проміжні та побічні факти) первинні відносно доказів. Останні, у свою чергу, є похідними від фактів об’єктивної дійсності.</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9</a:t>
            </a:fld>
            <a:endParaRPr lang="ru-RU"/>
          </a:p>
        </p:txBody>
      </p:sp>
    </p:spTree>
    <p:extLst>
      <p:ext uri="{BB962C8B-B14F-4D97-AF65-F5344CB8AC3E}">
        <p14:creationId xmlns:p14="http://schemas.microsoft.com/office/powerpoint/2010/main" val="4277689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200" kern="1200" dirty="0" smtClean="0">
                <a:solidFill>
                  <a:schemeClr val="tx1"/>
                </a:solidFill>
                <a:effectLst/>
                <a:latin typeface="+mn-lt"/>
                <a:ea typeface="+mn-ea"/>
                <a:cs typeface="+mn-cs"/>
              </a:rPr>
              <a:t>Належність доказів також визначається тим, що вони прямо чи побічно підтверджують існування чи відсутність обставин, які підлягають доказуванню у кримінальному провадженні, та інших обставин, які мають значення для кримінального провадження. Інакше кажучи, йдеться про використанні в доказуванні </a:t>
            </a:r>
            <a:r>
              <a:rPr lang="uk-UA" sz="1200" i="1" kern="1200" dirty="0" smtClean="0">
                <a:solidFill>
                  <a:schemeClr val="tx1"/>
                </a:solidFill>
                <a:effectLst/>
                <a:latin typeface="+mn-lt"/>
                <a:ea typeface="+mn-ea"/>
                <a:cs typeface="+mn-cs"/>
              </a:rPr>
              <a:t>прямих і непрямих доказів</a:t>
            </a:r>
            <a:r>
              <a:rPr lang="uk-UA" sz="1200" kern="1200" dirty="0" smtClean="0">
                <a:solidFill>
                  <a:schemeClr val="tx1"/>
                </a:solidFill>
                <a:effectLst/>
                <a:latin typeface="+mn-lt"/>
                <a:ea typeface="+mn-ea"/>
                <a:cs typeface="+mn-cs"/>
              </a:rPr>
              <a:t>, про що вже згадувалося.</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11</a:t>
            </a:fld>
            <a:endParaRPr lang="ru-RU"/>
          </a:p>
        </p:txBody>
      </p:sp>
    </p:spTree>
    <p:extLst>
      <p:ext uri="{BB962C8B-B14F-4D97-AF65-F5344CB8AC3E}">
        <p14:creationId xmlns:p14="http://schemas.microsoft.com/office/powerpoint/2010/main" val="936702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200" kern="1200" dirty="0" smtClean="0">
                <a:solidFill>
                  <a:schemeClr val="tx1"/>
                </a:solidFill>
                <a:effectLst/>
                <a:latin typeface="+mn-lt"/>
                <a:ea typeface="+mn-ea"/>
                <a:cs typeface="+mn-cs"/>
              </a:rPr>
              <a:t>Наприклад, факт близьких взаємин, хорошого слуху, зору, чуттєвої звукозаписувальної апаратури, певних погодних умов тощо може підтверджувати проміжний факт, але в жодному разі не факт учинення кримінального правопорушення.</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F5665537-63E9-4FD3-AF99-93FF8D54C34F}" type="slidenum">
              <a:rPr lang="ru-RU" smtClean="0"/>
              <a:t>14</a:t>
            </a:fld>
            <a:endParaRPr lang="ru-RU"/>
          </a:p>
        </p:txBody>
      </p:sp>
    </p:spTree>
    <p:extLst>
      <p:ext uri="{BB962C8B-B14F-4D97-AF65-F5344CB8AC3E}">
        <p14:creationId xmlns:p14="http://schemas.microsoft.com/office/powerpoint/2010/main" val="2415370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EF5CFA6-9A5E-4297-91F2-DDC58B940B83}" type="datetimeFigureOut">
              <a:rPr lang="ru-RU" smtClean="0"/>
              <a:t>27.05.2015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2A259C-EF7E-4C58-8BE4-DC80D2B6FD9C}" type="slidenum">
              <a:rPr lang="ru-RU" smtClean="0"/>
              <a:t>‹#›</a:t>
            </a:fld>
            <a:endParaRPr lang="ru-RU"/>
          </a:p>
        </p:txBody>
      </p:sp>
    </p:spTree>
    <p:extLst>
      <p:ext uri="{BB962C8B-B14F-4D97-AF65-F5344CB8AC3E}">
        <p14:creationId xmlns:p14="http://schemas.microsoft.com/office/powerpoint/2010/main" val="1713248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5CFA6-9A5E-4297-91F2-DDC58B940B83}" type="datetimeFigureOut">
              <a:rPr lang="ru-RU" smtClean="0"/>
              <a:t>27.05.2015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2A259C-EF7E-4C58-8BE4-DC80D2B6FD9C}" type="slidenum">
              <a:rPr lang="ru-RU" smtClean="0"/>
              <a:t>‹#›</a:t>
            </a:fld>
            <a:endParaRPr lang="ru-RU"/>
          </a:p>
        </p:txBody>
      </p:sp>
    </p:spTree>
    <p:extLst>
      <p:ext uri="{BB962C8B-B14F-4D97-AF65-F5344CB8AC3E}">
        <p14:creationId xmlns:p14="http://schemas.microsoft.com/office/powerpoint/2010/main" val="220283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5CFA6-9A5E-4297-91F2-DDC58B940B83}" type="datetimeFigureOut">
              <a:rPr lang="ru-RU" smtClean="0"/>
              <a:t>27.05.2015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2A259C-EF7E-4C58-8BE4-DC80D2B6FD9C}" type="slidenum">
              <a:rPr lang="ru-RU" smtClean="0"/>
              <a:t>‹#›</a:t>
            </a:fld>
            <a:endParaRPr lang="ru-RU"/>
          </a:p>
        </p:txBody>
      </p:sp>
    </p:spTree>
    <p:extLst>
      <p:ext uri="{BB962C8B-B14F-4D97-AF65-F5344CB8AC3E}">
        <p14:creationId xmlns:p14="http://schemas.microsoft.com/office/powerpoint/2010/main" val="193768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5CFA6-9A5E-4297-91F2-DDC58B940B83}" type="datetimeFigureOut">
              <a:rPr lang="ru-RU" smtClean="0"/>
              <a:t>27.05.2015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2A259C-EF7E-4C58-8BE4-DC80D2B6FD9C}" type="slidenum">
              <a:rPr lang="ru-RU" smtClean="0"/>
              <a:t>‹#›</a:t>
            </a:fld>
            <a:endParaRPr lang="ru-RU"/>
          </a:p>
        </p:txBody>
      </p:sp>
    </p:spTree>
    <p:extLst>
      <p:ext uri="{BB962C8B-B14F-4D97-AF65-F5344CB8AC3E}">
        <p14:creationId xmlns:p14="http://schemas.microsoft.com/office/powerpoint/2010/main" val="160899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EF5CFA6-9A5E-4297-91F2-DDC58B940B83}" type="datetimeFigureOut">
              <a:rPr lang="ru-RU" smtClean="0"/>
              <a:t>27.05.2015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2A259C-EF7E-4C58-8BE4-DC80D2B6FD9C}" type="slidenum">
              <a:rPr lang="ru-RU" smtClean="0"/>
              <a:t>‹#›</a:t>
            </a:fld>
            <a:endParaRPr lang="ru-RU"/>
          </a:p>
        </p:txBody>
      </p:sp>
    </p:spTree>
    <p:extLst>
      <p:ext uri="{BB962C8B-B14F-4D97-AF65-F5344CB8AC3E}">
        <p14:creationId xmlns:p14="http://schemas.microsoft.com/office/powerpoint/2010/main" val="166859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EF5CFA6-9A5E-4297-91F2-DDC58B940B83}" type="datetimeFigureOut">
              <a:rPr lang="ru-RU" smtClean="0"/>
              <a:t>27.05.2015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2A259C-EF7E-4C58-8BE4-DC80D2B6FD9C}" type="slidenum">
              <a:rPr lang="ru-RU" smtClean="0"/>
              <a:t>‹#›</a:t>
            </a:fld>
            <a:endParaRPr lang="ru-RU"/>
          </a:p>
        </p:txBody>
      </p:sp>
    </p:spTree>
    <p:extLst>
      <p:ext uri="{BB962C8B-B14F-4D97-AF65-F5344CB8AC3E}">
        <p14:creationId xmlns:p14="http://schemas.microsoft.com/office/powerpoint/2010/main" val="3131326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EF5CFA6-9A5E-4297-91F2-DDC58B940B83}" type="datetimeFigureOut">
              <a:rPr lang="ru-RU" smtClean="0"/>
              <a:t>27.05.2015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2A259C-EF7E-4C58-8BE4-DC80D2B6FD9C}" type="slidenum">
              <a:rPr lang="ru-RU" smtClean="0"/>
              <a:t>‹#›</a:t>
            </a:fld>
            <a:endParaRPr lang="ru-RU"/>
          </a:p>
        </p:txBody>
      </p:sp>
    </p:spTree>
    <p:extLst>
      <p:ext uri="{BB962C8B-B14F-4D97-AF65-F5344CB8AC3E}">
        <p14:creationId xmlns:p14="http://schemas.microsoft.com/office/powerpoint/2010/main" val="489618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EF5CFA6-9A5E-4297-91F2-DDC58B940B83}" type="datetimeFigureOut">
              <a:rPr lang="ru-RU" smtClean="0"/>
              <a:t>27.05.2015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2A259C-EF7E-4C58-8BE4-DC80D2B6FD9C}" type="slidenum">
              <a:rPr lang="ru-RU" smtClean="0"/>
              <a:t>‹#›</a:t>
            </a:fld>
            <a:endParaRPr lang="ru-RU"/>
          </a:p>
        </p:txBody>
      </p:sp>
    </p:spTree>
    <p:extLst>
      <p:ext uri="{BB962C8B-B14F-4D97-AF65-F5344CB8AC3E}">
        <p14:creationId xmlns:p14="http://schemas.microsoft.com/office/powerpoint/2010/main" val="1473024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F5CFA6-9A5E-4297-91F2-DDC58B940B83}" type="datetimeFigureOut">
              <a:rPr lang="ru-RU" smtClean="0"/>
              <a:t>27.05.2015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2A259C-EF7E-4C58-8BE4-DC80D2B6FD9C}" type="slidenum">
              <a:rPr lang="ru-RU" smtClean="0"/>
              <a:t>‹#›</a:t>
            </a:fld>
            <a:endParaRPr lang="ru-RU"/>
          </a:p>
        </p:txBody>
      </p:sp>
    </p:spTree>
    <p:extLst>
      <p:ext uri="{BB962C8B-B14F-4D97-AF65-F5344CB8AC3E}">
        <p14:creationId xmlns:p14="http://schemas.microsoft.com/office/powerpoint/2010/main" val="36409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F5CFA6-9A5E-4297-91F2-DDC58B940B83}" type="datetimeFigureOut">
              <a:rPr lang="ru-RU" smtClean="0"/>
              <a:t>27.05.2015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2A259C-EF7E-4C58-8BE4-DC80D2B6FD9C}" type="slidenum">
              <a:rPr lang="ru-RU" smtClean="0"/>
              <a:t>‹#›</a:t>
            </a:fld>
            <a:endParaRPr lang="ru-RU"/>
          </a:p>
        </p:txBody>
      </p:sp>
    </p:spTree>
    <p:extLst>
      <p:ext uri="{BB962C8B-B14F-4D97-AF65-F5344CB8AC3E}">
        <p14:creationId xmlns:p14="http://schemas.microsoft.com/office/powerpoint/2010/main" val="121484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F5CFA6-9A5E-4297-91F2-DDC58B940B83}" type="datetimeFigureOut">
              <a:rPr lang="ru-RU" smtClean="0"/>
              <a:t>27.05.2015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2A259C-EF7E-4C58-8BE4-DC80D2B6FD9C}" type="slidenum">
              <a:rPr lang="ru-RU" smtClean="0"/>
              <a:t>‹#›</a:t>
            </a:fld>
            <a:endParaRPr lang="ru-RU"/>
          </a:p>
        </p:txBody>
      </p:sp>
    </p:spTree>
    <p:extLst>
      <p:ext uri="{BB962C8B-B14F-4D97-AF65-F5344CB8AC3E}">
        <p14:creationId xmlns:p14="http://schemas.microsoft.com/office/powerpoint/2010/main" val="394855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5CFA6-9A5E-4297-91F2-DDC58B940B83}" type="datetimeFigureOut">
              <a:rPr lang="ru-RU" smtClean="0"/>
              <a:t>27.05.2015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A259C-EF7E-4C58-8BE4-DC80D2B6FD9C}" type="slidenum">
              <a:rPr lang="ru-RU" smtClean="0"/>
              <a:t>‹#›</a:t>
            </a:fld>
            <a:endParaRPr lang="ru-RU"/>
          </a:p>
        </p:txBody>
      </p:sp>
    </p:spTree>
    <p:extLst>
      <p:ext uri="{BB962C8B-B14F-4D97-AF65-F5344CB8AC3E}">
        <p14:creationId xmlns:p14="http://schemas.microsoft.com/office/powerpoint/2010/main" val="8046869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coe.int/" TargetMode="External"/><Relationship Id="rId2" Type="http://schemas.openxmlformats.org/officeDocument/2006/relationships/hyperlink" Target="http://www.rada.gov.ua/"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www.cis.minsk.by/" TargetMode="External"/><Relationship Id="rId4" Type="http://schemas.openxmlformats.org/officeDocument/2006/relationships/hyperlink" Target="http://www.un.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20688"/>
            <a:ext cx="8280920" cy="5328592"/>
          </a:xfrm>
        </p:spPr>
        <p:txBody>
          <a:bodyPr>
            <a:normAutofit/>
          </a:bodyPr>
          <a:lstStyle/>
          <a:p>
            <a:pPr algn="l"/>
            <a:r>
              <a:rPr lang="uk-UA" b="1" smtClean="0">
                <a:solidFill>
                  <a:schemeClr val="accent2"/>
                </a:solidFill>
              </a:rPr>
              <a:t>Національна </a:t>
            </a:r>
            <a:r>
              <a:rPr lang="uk-UA" b="1">
                <a:solidFill>
                  <a:schemeClr val="accent2"/>
                </a:solidFill>
              </a:rPr>
              <a:t>школа </a:t>
            </a:r>
            <a:br>
              <a:rPr lang="uk-UA" b="1">
                <a:solidFill>
                  <a:schemeClr val="accent2"/>
                </a:solidFill>
              </a:rPr>
            </a:br>
            <a:r>
              <a:rPr lang="uk-UA" b="1" smtClean="0">
                <a:solidFill>
                  <a:schemeClr val="accent2"/>
                </a:solidFill>
              </a:rPr>
              <a:t>суддів України</a:t>
            </a:r>
            <a:br>
              <a:rPr lang="uk-UA" b="1" smtClean="0">
                <a:solidFill>
                  <a:schemeClr val="accent2"/>
                </a:solidFill>
              </a:rPr>
            </a:br>
            <a:r>
              <a:rPr lang="uk-UA" b="1" smtClean="0">
                <a:solidFill>
                  <a:schemeClr val="accent2"/>
                </a:solidFill>
              </a:rPr>
              <a:t/>
            </a:r>
            <a:br>
              <a:rPr lang="uk-UA" b="1" smtClean="0">
                <a:solidFill>
                  <a:schemeClr val="accent2"/>
                </a:solidFill>
              </a:rPr>
            </a:br>
            <a:r>
              <a:rPr lang="uk-UA" b="1" i="1" smtClean="0"/>
              <a:t>Належність </a:t>
            </a:r>
            <a:r>
              <a:rPr lang="uk-UA" b="1" i="1" dirty="0" smtClean="0"/>
              <a:t>та допустимість доказів.</a:t>
            </a:r>
            <a:br>
              <a:rPr lang="uk-UA" b="1" i="1" dirty="0" smtClean="0"/>
            </a:br>
            <a:r>
              <a:rPr lang="uk-UA" b="1" i="1" dirty="0" smtClean="0"/>
              <a:t>Визнання судом доказів недопустимими.</a:t>
            </a:r>
            <a:endParaRPr lang="ru-RU" b="1" i="1" dirty="0"/>
          </a:p>
        </p:txBody>
      </p:sp>
      <p:sp>
        <p:nvSpPr>
          <p:cNvPr id="3" name="Подзаголовок 2"/>
          <p:cNvSpPr>
            <a:spLocks noGrp="1"/>
          </p:cNvSpPr>
          <p:nvPr>
            <p:ph type="subTitle" idx="1"/>
          </p:nvPr>
        </p:nvSpPr>
        <p:spPr>
          <a:xfrm>
            <a:off x="1259632" y="4869160"/>
            <a:ext cx="6400800" cy="1440160"/>
          </a:xfrm>
        </p:spPr>
        <p:txBody>
          <a:bodyPr>
            <a:normAutofit fontScale="47500" lnSpcReduction="20000"/>
          </a:bodyPr>
          <a:lstStyle/>
          <a:p>
            <a:endParaRPr lang="uk-UA" dirty="0" smtClean="0"/>
          </a:p>
          <a:p>
            <a:endParaRPr lang="uk-UA" dirty="0"/>
          </a:p>
          <a:p>
            <a:endParaRPr lang="uk-UA" dirty="0" smtClean="0"/>
          </a:p>
          <a:p>
            <a:endParaRPr lang="uk-UA" dirty="0"/>
          </a:p>
          <a:p>
            <a:endParaRPr lang="uk-UA" dirty="0" smtClean="0"/>
          </a:p>
          <a:p>
            <a:r>
              <a:rPr lang="uk-UA" dirty="0" smtClean="0"/>
              <a:t>Презентація судді </a:t>
            </a:r>
            <a:r>
              <a:rPr lang="uk-UA" dirty="0" err="1" smtClean="0"/>
              <a:t>Станковської</a:t>
            </a:r>
            <a:r>
              <a:rPr lang="uk-UA" dirty="0" smtClean="0"/>
              <a:t> Г.А.</a:t>
            </a:r>
            <a:endParaRPr lang="ru-RU"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8700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9562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435280" cy="1008112"/>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a:p>
        </p:txBody>
      </p:sp>
      <p:sp>
        <p:nvSpPr>
          <p:cNvPr id="3" name="Объект 2"/>
          <p:cNvSpPr>
            <a:spLocks noGrp="1"/>
          </p:cNvSpPr>
          <p:nvPr>
            <p:ph idx="1"/>
          </p:nvPr>
        </p:nvSpPr>
        <p:spPr>
          <a:xfrm>
            <a:off x="323528" y="1124744"/>
            <a:ext cx="8363272" cy="5328592"/>
          </a:xfrm>
        </p:spPr>
        <p:txBody>
          <a:bodyPr>
            <a:normAutofit fontScale="85000" lnSpcReduction="10000"/>
          </a:bodyPr>
          <a:lstStyle/>
          <a:p>
            <a:pPr marL="0" indent="0">
              <a:buNone/>
            </a:pPr>
            <a:r>
              <a:rPr lang="uk-UA" smtClean="0"/>
              <a:t>	</a:t>
            </a:r>
          </a:p>
          <a:p>
            <a:r>
              <a:rPr lang="uk-UA" smtClean="0"/>
              <a:t>Не </a:t>
            </a:r>
            <a:r>
              <a:rPr lang="uk-UA" dirty="0"/>
              <a:t>менш важливим для визначення належності доказів є сформульовані у кримінальному законодавстві склади злочинів, що є конкретизацією окремих обставин, які підлягають доказуванню у кримінальному провадженні.</a:t>
            </a:r>
            <a:endParaRPr lang="ru-RU" dirty="0"/>
          </a:p>
          <a:p>
            <a:r>
              <a:rPr lang="uk-UA" smtClean="0"/>
              <a:t>Належність </a:t>
            </a:r>
            <a:r>
              <a:rPr lang="uk-UA" dirty="0" smtClean="0"/>
              <a:t>доказів також </a:t>
            </a:r>
            <a:r>
              <a:rPr lang="uk-UA" dirty="0"/>
              <a:t>пов’язана з характером санкцій, оскільки у КК закріплені обставини, що пом’якшують і обтяжують  покарання (ст. 66,67 КК), виключають кримінальну відповідальність  (злочинність діяння)- (ст. 36-43 КК), передбачають звільнення від кримінальної відповідальності (ст. 44-49 КК).</a:t>
            </a:r>
            <a:endParaRPr lang="ru-RU" dirty="0"/>
          </a:p>
          <a:p>
            <a:pPr marL="0" indent="0">
              <a:buNone/>
            </a:pPr>
            <a:endParaRPr lang="ru-RU"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107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sz="4000" b="1">
                <a:solidFill>
                  <a:srgbClr val="C0504D"/>
                </a:solidFill>
              </a:rPr>
              <a:t>Національна школа </a:t>
            </a:r>
            <a:br>
              <a:rPr lang="uk-UA" sz="4000" b="1">
                <a:solidFill>
                  <a:srgbClr val="C0504D"/>
                </a:solidFill>
              </a:rPr>
            </a:br>
            <a:r>
              <a:rPr lang="uk-UA" sz="4000" b="1">
                <a:solidFill>
                  <a:srgbClr val="C0504D"/>
                </a:solidFill>
              </a:rPr>
              <a:t>суддів України</a:t>
            </a:r>
            <a:endParaRPr lang="ru-RU"/>
          </a:p>
        </p:txBody>
      </p:sp>
      <p:sp>
        <p:nvSpPr>
          <p:cNvPr id="3" name="Объект 2"/>
          <p:cNvSpPr>
            <a:spLocks noGrp="1"/>
          </p:cNvSpPr>
          <p:nvPr>
            <p:ph idx="1"/>
          </p:nvPr>
        </p:nvSpPr>
        <p:spPr/>
        <p:txBody>
          <a:bodyPr/>
          <a:lstStyle/>
          <a:p>
            <a:endParaRPr lang="uk-UA" i="1" smtClean="0"/>
          </a:p>
          <a:p>
            <a:r>
              <a:rPr lang="uk-UA" b="1" i="1" smtClean="0"/>
              <a:t>Прямий </a:t>
            </a:r>
            <a:r>
              <a:rPr lang="uk-UA" b="1" i="1" dirty="0"/>
              <a:t>доказ</a:t>
            </a:r>
            <a:r>
              <a:rPr lang="uk-UA" b="1" dirty="0"/>
              <a:t> </a:t>
            </a:r>
            <a:r>
              <a:rPr lang="uk-UA" dirty="0"/>
              <a:t>– такий, що прямо і безпосередньо вказує на факти і обставини, що підлягають доказуванню. Це така доказова процедура, коли знання про факти і обставини ґрунтуються на повідомленні осіб, які безпосередньо спостерігали даний акт у дійсності.</a:t>
            </a:r>
            <a:endParaRPr lang="ru-RU" dirty="0"/>
          </a:p>
          <a:p>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2257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a:p>
        </p:txBody>
      </p:sp>
      <p:sp>
        <p:nvSpPr>
          <p:cNvPr id="3" name="Объект 2"/>
          <p:cNvSpPr>
            <a:spLocks noGrp="1"/>
          </p:cNvSpPr>
          <p:nvPr>
            <p:ph idx="1"/>
          </p:nvPr>
        </p:nvSpPr>
        <p:spPr/>
        <p:txBody>
          <a:bodyPr>
            <a:normAutofit fontScale="85000" lnSpcReduction="10000"/>
          </a:bodyPr>
          <a:lstStyle/>
          <a:p>
            <a:pPr marL="0" indent="0">
              <a:buNone/>
            </a:pPr>
            <a:r>
              <a:rPr lang="uk-UA" dirty="0" smtClean="0"/>
              <a:t>	Наприклад</a:t>
            </a:r>
            <a:r>
              <a:rPr lang="uk-UA" dirty="0"/>
              <a:t>, показання свідка про те, що він особисто бачив нанесення підозрюваним тілесних ушкоджень потерпілому.</a:t>
            </a:r>
            <a:endParaRPr lang="ru-RU" dirty="0"/>
          </a:p>
          <a:p>
            <a:pPr marL="0" indent="0">
              <a:buNone/>
            </a:pPr>
            <a:r>
              <a:rPr lang="uk-UA" dirty="0" smtClean="0"/>
              <a:t>	У </a:t>
            </a:r>
            <a:r>
              <a:rPr lang="uk-UA" dirty="0"/>
              <a:t>такому випадку між доказом і тезою, яка доводиться, не існує проміжних ланок, тобто їх зв’язок має одноступеневий характер. Виходячи з переліку обставин, які підлягають доказуванню у </a:t>
            </a:r>
            <a:r>
              <a:rPr lang="uk-UA" dirty="0" smtClean="0"/>
              <a:t>кримінальному </a:t>
            </a:r>
            <a:r>
              <a:rPr lang="uk-UA" dirty="0"/>
              <a:t>провадженні (ст. 91 КПК), прямим слід вважати такий доказ, який прямо встановлює обставини, що підлягають доказуванню, або хоча б один із відповідних елементів.</a:t>
            </a:r>
            <a:endParaRPr lang="ru-RU" dirty="0"/>
          </a:p>
          <a:p>
            <a:endParaRPr lang="ru-RU"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9362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850106"/>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dirty="0"/>
          </a:p>
        </p:txBody>
      </p:sp>
      <p:sp>
        <p:nvSpPr>
          <p:cNvPr id="3" name="Объект 2"/>
          <p:cNvSpPr>
            <a:spLocks noGrp="1"/>
          </p:cNvSpPr>
          <p:nvPr>
            <p:ph idx="1"/>
          </p:nvPr>
        </p:nvSpPr>
        <p:spPr>
          <a:xfrm>
            <a:off x="251520" y="1556792"/>
            <a:ext cx="8435280" cy="4968552"/>
          </a:xfrm>
        </p:spPr>
        <p:txBody>
          <a:bodyPr>
            <a:normAutofit fontScale="92500" lnSpcReduction="20000"/>
          </a:bodyPr>
          <a:lstStyle/>
          <a:p>
            <a:pPr marL="0" indent="0">
              <a:buNone/>
            </a:pPr>
            <a:r>
              <a:rPr lang="uk-UA" dirty="0" smtClean="0"/>
              <a:t>   На </a:t>
            </a:r>
            <a:r>
              <a:rPr lang="uk-UA" dirty="0"/>
              <a:t>відміну від прямих доказів, </a:t>
            </a:r>
            <a:r>
              <a:rPr lang="uk-UA" b="1" i="1" dirty="0"/>
              <a:t>непрямі докази</a:t>
            </a:r>
            <a:r>
              <a:rPr lang="uk-UA" b="1" dirty="0"/>
              <a:t> </a:t>
            </a:r>
            <a:r>
              <a:rPr lang="uk-UA" dirty="0" smtClean="0"/>
              <a:t>обґрунтовують </a:t>
            </a:r>
            <a:r>
              <a:rPr lang="uk-UA" dirty="0"/>
              <a:t>обставини, які підлягають доказуванню не прямо, а опосередковано, через проміжні факти шляхом послідовних висновків.</a:t>
            </a:r>
            <a:endParaRPr lang="ru-RU" dirty="0"/>
          </a:p>
          <a:p>
            <a:pPr marL="0" indent="0">
              <a:buNone/>
            </a:pPr>
            <a:r>
              <a:rPr lang="uk-UA" dirty="0" smtClean="0"/>
              <a:t>    Так</a:t>
            </a:r>
            <a:r>
              <a:rPr lang="uk-UA" dirty="0"/>
              <a:t>, у показаннях свідка зазначається, що він бачив на місці вбивства потерпілої двох молодиків, що збігається з часом учинення злочину. Перший ступінь висновку свідчить про те, що дійсно поблизу місця події перебувало двоє молодиків, із цього проміжного факту випливає, що можливо, вони причетні до злочину (другий ступінь висновку).</a:t>
            </a:r>
            <a:endParaRPr lang="ru-RU" dirty="0"/>
          </a:p>
          <a:p>
            <a:endParaRPr lang="ru-RU"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0093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a:p>
        </p:txBody>
      </p:sp>
      <p:sp>
        <p:nvSpPr>
          <p:cNvPr id="3" name="Объект 2"/>
          <p:cNvSpPr>
            <a:spLocks noGrp="1"/>
          </p:cNvSpPr>
          <p:nvPr>
            <p:ph idx="1"/>
          </p:nvPr>
        </p:nvSpPr>
        <p:spPr/>
        <p:txBody>
          <a:bodyPr/>
          <a:lstStyle/>
          <a:p>
            <a:endParaRPr lang="uk-UA" smtClean="0"/>
          </a:p>
          <a:p>
            <a:r>
              <a:rPr lang="uk-UA" smtClean="0"/>
              <a:t>У </a:t>
            </a:r>
            <a:r>
              <a:rPr lang="uk-UA" dirty="0"/>
              <a:t>цьому випадку показання свідка є непрямим доказом причетності до вбивства, оскільки такий доказ використано для обґрунтування факту місця і часу перебування вказаних осіб і причетності до вбивства. Саме з такими фактами пов’язують поняття непрямих доказів. </a:t>
            </a:r>
            <a:endParaRPr lang="ru-RU" dirty="0"/>
          </a:p>
          <a:p>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332656"/>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963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922114"/>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dirty="0"/>
          </a:p>
        </p:txBody>
      </p:sp>
      <p:sp>
        <p:nvSpPr>
          <p:cNvPr id="3" name="Объект 2"/>
          <p:cNvSpPr>
            <a:spLocks noGrp="1"/>
          </p:cNvSpPr>
          <p:nvPr>
            <p:ph idx="1"/>
          </p:nvPr>
        </p:nvSpPr>
        <p:spPr>
          <a:xfrm>
            <a:off x="179512" y="2204864"/>
            <a:ext cx="8507288" cy="4104456"/>
          </a:xfrm>
        </p:spPr>
        <p:txBody>
          <a:bodyPr/>
          <a:lstStyle/>
          <a:p>
            <a:r>
              <a:rPr lang="uk-UA" dirty="0"/>
              <a:t>Отже це, так би мовити, побічні факти виконують контрольну функцію щодо достовірності чи недостовірності існування проміжного факту. Їх перелік неможливо передбачити в законі, а відтак, у ст. 85 КПК зазначається: «та інших обставин, які мають значення для кримінального провадження».</a:t>
            </a:r>
            <a:endParaRPr lang="ru-RU" dirty="0"/>
          </a:p>
          <a:p>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6463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994122"/>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dirty="0"/>
          </a:p>
        </p:txBody>
      </p:sp>
      <p:sp>
        <p:nvSpPr>
          <p:cNvPr id="3" name="Объект 2"/>
          <p:cNvSpPr>
            <a:spLocks noGrp="1"/>
          </p:cNvSpPr>
          <p:nvPr>
            <p:ph idx="1"/>
          </p:nvPr>
        </p:nvSpPr>
        <p:spPr>
          <a:xfrm>
            <a:off x="323528" y="1556792"/>
            <a:ext cx="8363272" cy="4896544"/>
          </a:xfrm>
        </p:spPr>
        <p:txBody>
          <a:bodyPr>
            <a:normAutofit fontScale="92500" lnSpcReduction="20000"/>
          </a:bodyPr>
          <a:lstStyle/>
          <a:p>
            <a:r>
              <a:rPr lang="uk-UA" dirty="0"/>
              <a:t>Характерними </a:t>
            </a:r>
            <a:r>
              <a:rPr lang="uk-UA" b="1" i="1" dirty="0"/>
              <a:t>ознаками непрямих доказів</a:t>
            </a:r>
            <a:r>
              <a:rPr lang="uk-UA" b="1" dirty="0"/>
              <a:t> </a:t>
            </a:r>
            <a:r>
              <a:rPr lang="uk-UA" dirty="0"/>
              <a:t>є такі:</a:t>
            </a:r>
            <a:endParaRPr lang="ru-RU" dirty="0"/>
          </a:p>
          <a:p>
            <a:r>
              <a:rPr lang="uk-UA" dirty="0"/>
              <a:t>1). вони є прямим стосовно проміжного факту (часткової тези) та непрямим щодо головного факту (головної тези), оскільки доводять його опосередковано за допомогою проміжної ланки – часткової тези;</a:t>
            </a:r>
            <a:endParaRPr lang="ru-RU" dirty="0"/>
          </a:p>
          <a:p>
            <a:r>
              <a:rPr lang="uk-UA" dirty="0"/>
              <a:t>2). жоден із непрямих доказів, взятий ізольовано, не може достовірно підтверджувати головну тезу, а висновок про зв’язок окремого непрямого доказу з головним фактом завжди має ймовірний характер. </a:t>
            </a:r>
            <a:endParaRPr lang="ru-RU" dirty="0"/>
          </a:p>
          <a:p>
            <a:endParaRPr lang="ru-RU"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269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35280" cy="994122"/>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dirty="0"/>
          </a:p>
        </p:txBody>
      </p:sp>
      <p:sp>
        <p:nvSpPr>
          <p:cNvPr id="3" name="Объект 2"/>
          <p:cNvSpPr>
            <a:spLocks noGrp="1"/>
          </p:cNvSpPr>
          <p:nvPr>
            <p:ph idx="1"/>
          </p:nvPr>
        </p:nvSpPr>
        <p:spPr>
          <a:xfrm>
            <a:off x="251520" y="1772816"/>
            <a:ext cx="8435280" cy="4824536"/>
          </a:xfrm>
        </p:spPr>
        <p:txBody>
          <a:bodyPr>
            <a:normAutofit fontScale="85000" lnSpcReduction="10000"/>
          </a:bodyPr>
          <a:lstStyle/>
          <a:p>
            <a:r>
              <a:rPr lang="uk-UA" b="1" i="1" dirty="0"/>
              <a:t>Непрямі докази класифікують</a:t>
            </a:r>
            <a:r>
              <a:rPr lang="uk-UA" i="1" dirty="0"/>
              <a:t>:</a:t>
            </a:r>
            <a:r>
              <a:rPr lang="uk-UA" dirty="0"/>
              <a:t> підготовки, вчинення та приховування злочинної діяльності (за хронологічними зв’язками); що вказують на причину, наслідок або умову вчинення кримінального правопорушення (за генетичними зв’язками); що встановлюють позитивні і негативні обставини (за кореляційними зв’язками); які встановлюють наявність або відсутність суспільно-небезпечного діяння, винуватість особи, яка вчинила таке діяння, та інші обставини, що мають значення для кримінального провадження (за функціональними зв’язками).</a:t>
            </a:r>
            <a:endParaRPr lang="ru-RU" dirty="0"/>
          </a:p>
          <a:p>
            <a:endParaRPr lang="ru-RU"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7647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994122"/>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a:p>
        </p:txBody>
      </p:sp>
      <p:sp>
        <p:nvSpPr>
          <p:cNvPr id="3" name="Объект 2"/>
          <p:cNvSpPr>
            <a:spLocks noGrp="1"/>
          </p:cNvSpPr>
          <p:nvPr>
            <p:ph idx="1"/>
          </p:nvPr>
        </p:nvSpPr>
        <p:spPr>
          <a:xfrm>
            <a:off x="251520" y="1556792"/>
            <a:ext cx="8435280" cy="5040560"/>
          </a:xfrm>
        </p:spPr>
        <p:txBody>
          <a:bodyPr>
            <a:normAutofit fontScale="85000" lnSpcReduction="20000"/>
          </a:bodyPr>
          <a:lstStyle/>
          <a:p>
            <a:r>
              <a:rPr lang="uk-UA" dirty="0"/>
              <a:t>Доказ визнається </a:t>
            </a:r>
            <a:r>
              <a:rPr lang="uk-UA" b="1" i="1" dirty="0"/>
              <a:t>допустимим,</a:t>
            </a:r>
            <a:r>
              <a:rPr lang="uk-UA" dirty="0"/>
              <a:t> якщо він отриманий у порядку, встановленому цим Кодексом (ч.1 ст. 86 КПК). </a:t>
            </a:r>
            <a:r>
              <a:rPr lang="uk-UA" b="1" dirty="0"/>
              <a:t>Недопустимий доказ </a:t>
            </a:r>
            <a:r>
              <a:rPr lang="uk-UA" dirty="0"/>
              <a:t>не може бути використаний при прийнятті процесуальних рішень, на нього не може посилатися суд при ухваленні судового рішення (ч.2 ст. 86 КПК</a:t>
            </a:r>
            <a:r>
              <a:rPr lang="uk-UA" dirty="0" smtClean="0"/>
              <a:t>). Визнання </a:t>
            </a:r>
            <a:r>
              <a:rPr lang="uk-UA" dirty="0"/>
              <a:t>доказів недопустимими здійснюється судом при прийнятті остаточного рішення в кримінальному провадженні (ч.1 ст. 89 КПК).</a:t>
            </a:r>
            <a:endParaRPr lang="ru-RU" dirty="0"/>
          </a:p>
          <a:p>
            <a:r>
              <a:rPr lang="uk-UA" i="1" dirty="0"/>
              <a:t>Допустимість доказів</a:t>
            </a:r>
            <a:r>
              <a:rPr lang="uk-UA" dirty="0"/>
              <a:t> – це їх придатність для використання у кримінальному процесі за формальними ознаками, на відміну від вимоги щодо належності, тобто придатності для використання за змістом.</a:t>
            </a:r>
            <a:endParaRPr lang="ru-RU" dirty="0"/>
          </a:p>
          <a:p>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4485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507288" cy="864096"/>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a:p>
        </p:txBody>
      </p:sp>
      <p:sp>
        <p:nvSpPr>
          <p:cNvPr id="3" name="Объект 2"/>
          <p:cNvSpPr>
            <a:spLocks noGrp="1"/>
          </p:cNvSpPr>
          <p:nvPr>
            <p:ph idx="1"/>
          </p:nvPr>
        </p:nvSpPr>
        <p:spPr>
          <a:xfrm>
            <a:off x="251520" y="1196752"/>
            <a:ext cx="8445624" cy="5400600"/>
          </a:xfrm>
        </p:spPr>
        <p:txBody>
          <a:bodyPr>
            <a:normAutofit fontScale="25000" lnSpcReduction="20000"/>
          </a:bodyPr>
          <a:lstStyle/>
          <a:p>
            <a:r>
              <a:rPr lang="uk-UA" sz="9600" b="1" i="1" dirty="0"/>
              <a:t>Існують таки вимоги (критерії, елементи) допустимості доказів:</a:t>
            </a:r>
            <a:endParaRPr lang="ru-RU" sz="9600" b="1" i="1" dirty="0"/>
          </a:p>
          <a:p>
            <a:pPr lvl="0"/>
            <a:r>
              <a:rPr lang="uk-UA" sz="6400" b="1" i="1" dirty="0"/>
              <a:t>Належне джерело доказів</a:t>
            </a:r>
            <a:r>
              <a:rPr lang="uk-UA" sz="6400" b="1" dirty="0"/>
              <a:t>. </a:t>
            </a:r>
            <a:r>
              <a:rPr lang="uk-UA" sz="6400" dirty="0"/>
              <a:t>Перелік процесуальних джерел доказів указаний у ч.2 ст. 84 КПК (показання, речові докази, документи, висновки експертів). Без знання джерела не можна судити про якості доказу, його здатність встановлювати шукані факти. Саме у цьому закладена ідея об’єктивної можливості перевірки доказів.</a:t>
            </a:r>
            <a:endParaRPr lang="ru-RU" sz="6400" dirty="0"/>
          </a:p>
          <a:p>
            <a:pPr lvl="0"/>
            <a:r>
              <a:rPr lang="uk-UA" sz="6400" b="1" i="1" dirty="0"/>
              <a:t>Належна процесуальна процедура одержання доказів. </a:t>
            </a:r>
            <a:r>
              <a:rPr lang="uk-UA" sz="6400" i="1" dirty="0"/>
              <a:t>КПК </a:t>
            </a:r>
            <a:r>
              <a:rPr lang="uk-UA" sz="6400" dirty="0"/>
              <a:t>унормовує способи одержання доказів, зокрема це ст. 223 КПК, де закріплені загальні вимоги щодо проведення слідчих (розшукових) дій. Ст.ст. 224-232 КПК містять норми щодо умов і процесуального порядку проведення таких слідчих (розшукових) дій. У главі 21 КПК викладено вимоги, що пред’являються до проведення негласних слідчих (розшукових) дій. </a:t>
            </a:r>
            <a:endParaRPr lang="uk-UA" sz="6400" dirty="0" smtClean="0"/>
          </a:p>
          <a:p>
            <a:pPr lvl="0"/>
            <a:r>
              <a:rPr lang="uk-UA" sz="6400" b="1" i="1" dirty="0" smtClean="0"/>
              <a:t>Належне </a:t>
            </a:r>
            <a:r>
              <a:rPr lang="uk-UA" sz="6400" b="1" i="1" dirty="0"/>
              <a:t>процесуальне оформлення ходу і результатів проведення слідчих (розшукових) і негласних (розшукових) дій. </a:t>
            </a:r>
            <a:r>
              <a:rPr lang="uk-UA" sz="6400" dirty="0"/>
              <a:t>Стаття 103 КПК передбачає такі форми фіксування процесуальних дій: протокол; носій інформації, на якому за допомогою технічних засобі зафіксовані процесуальні дії; журнал судового засідання. У ст.ст. 104-108 КПК закріплено вимоги до протоколу процесуальної дії та журналу судового засідання</a:t>
            </a:r>
            <a:r>
              <a:rPr lang="uk-UA" sz="6400" dirty="0" smtClean="0"/>
              <a:t>.</a:t>
            </a:r>
            <a:endParaRPr lang="ru-RU" sz="6400" dirty="0"/>
          </a:p>
          <a:p>
            <a:pPr lvl="0"/>
            <a:r>
              <a:rPr lang="uk-UA" sz="6400" b="1" i="1" dirty="0"/>
              <a:t>Належний суб’єкт, який має право проводити процесуальні дії з метою одержання доказів</a:t>
            </a:r>
            <a:r>
              <a:rPr lang="uk-UA" sz="6400" b="1" i="1" dirty="0" smtClean="0"/>
              <a:t>.</a:t>
            </a:r>
            <a:r>
              <a:rPr lang="uk-UA" sz="6400" b="1" dirty="0" smtClean="0"/>
              <a:t> </a:t>
            </a:r>
            <a:r>
              <a:rPr lang="uk-UA" sz="6400" dirty="0"/>
              <a:t>Перелік  належних суб’єктів, які мають право на одержання доказів, містяться у ч.1 ст. 84 КПК та п.6 ч.2 ст. 39 КПК. Слід зауважити, що у КПК не закріплено можливість доручення слідчим оперативному працівникові провести обшук житла чи іншого володіння особи, оскільки, відповідно до ч.1 ст. 236 КПК, ухвала про дозвіл на проведення такого обшуку може бути виконана слідчим чи прокурором. Відповідно до ч.3 ст. 93 КПК стороні захисту надана можливість ініціювати проведення слідчих, негласних (розшукових) дій</a:t>
            </a:r>
            <a:r>
              <a:rPr lang="uk-UA" sz="6400" dirty="0" smtClean="0"/>
              <a:t>.</a:t>
            </a:r>
          </a:p>
          <a:p>
            <a:pPr lvl="0"/>
            <a:endParaRPr lang="uk-UA" sz="6400" dirty="0"/>
          </a:p>
          <a:p>
            <a:pPr lvl="0"/>
            <a:endParaRPr lang="uk-UA" sz="6400" dirty="0" smtClean="0"/>
          </a:p>
          <a:p>
            <a:pPr lvl="0"/>
            <a:endParaRPr lang="uk-UA" sz="6400" dirty="0"/>
          </a:p>
          <a:p>
            <a:pPr lvl="0"/>
            <a:endParaRPr lang="uk-UA" sz="6400" dirty="0" smtClean="0"/>
          </a:p>
          <a:p>
            <a:pPr lvl="0"/>
            <a:endParaRPr lang="ru-RU" sz="6400" dirty="0"/>
          </a:p>
          <a:p>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4336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smtClean="0">
                <a:solidFill>
                  <a:schemeClr val="accent2"/>
                </a:solidFill>
              </a:rPr>
              <a:t>суддів </a:t>
            </a:r>
            <a:r>
              <a:rPr lang="uk-UA" b="1">
                <a:solidFill>
                  <a:schemeClr val="accent2"/>
                </a:solidFill>
              </a:rPr>
              <a:t>України</a:t>
            </a:r>
            <a:endParaRPr lang="ru-RU" b="1" dirty="0"/>
          </a:p>
        </p:txBody>
      </p:sp>
      <p:sp>
        <p:nvSpPr>
          <p:cNvPr id="3" name="Объект 2"/>
          <p:cNvSpPr>
            <a:spLocks noGrp="1"/>
          </p:cNvSpPr>
          <p:nvPr>
            <p:ph idx="1"/>
          </p:nvPr>
        </p:nvSpPr>
        <p:spPr>
          <a:xfrm>
            <a:off x="395536" y="1600200"/>
            <a:ext cx="8291264" cy="4997152"/>
          </a:xfrm>
        </p:spPr>
        <p:txBody>
          <a:bodyPr>
            <a:normAutofit fontScale="92500" lnSpcReduction="20000"/>
          </a:bodyPr>
          <a:lstStyle/>
          <a:p>
            <a:pPr marL="0" indent="0">
              <a:buNone/>
            </a:pPr>
            <a:r>
              <a:rPr lang="uk-UA" sz="4700" b="1" smtClean="0"/>
              <a:t>Докази</a:t>
            </a:r>
            <a:endParaRPr lang="ru-RU" sz="4700" b="1"/>
          </a:p>
          <a:p>
            <a:r>
              <a:rPr lang="uk-UA" sz="3300" smtClean="0"/>
              <a:t>Поняття </a:t>
            </a:r>
            <a:r>
              <a:rPr lang="uk-UA" sz="3300" dirty="0"/>
              <a:t>доказів охоплює: будь-які фактичні дані, що мають значення для кримінального провадження (змісту); процесуальну форму їх закріплення (спосіб існування у матеріалах кримінального провадження) та відповідний носій відомостей (джерело). Усі зазначені елементи перебувають у взаємозв’язку та в своїй єдності утворюють поняття доказів. Отже докази – це єдність фактичних даних (відомостей про факти) та їх процесуальних джерел.</a:t>
            </a:r>
            <a:endParaRPr lang="ru-RU" dirty="0"/>
          </a:p>
          <a:p>
            <a:endParaRPr lang="ru-R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2475" y="3419475"/>
            <a:ext cx="1905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4875" y="3571875"/>
            <a:ext cx="1905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1" y="21057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3222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1066130"/>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a:p>
        </p:txBody>
      </p:sp>
      <p:sp>
        <p:nvSpPr>
          <p:cNvPr id="3" name="Объект 2"/>
          <p:cNvSpPr>
            <a:spLocks noGrp="1"/>
          </p:cNvSpPr>
          <p:nvPr>
            <p:ph idx="1"/>
          </p:nvPr>
        </p:nvSpPr>
        <p:spPr>
          <a:xfrm>
            <a:off x="323528" y="1412776"/>
            <a:ext cx="8363272" cy="4713387"/>
          </a:xfrm>
        </p:spPr>
        <p:txBody>
          <a:bodyPr>
            <a:noAutofit/>
          </a:bodyPr>
          <a:lstStyle/>
          <a:p>
            <a:pPr lvl="0"/>
            <a:r>
              <a:rPr lang="uk-UA" sz="1800" b="1" i="1" dirty="0" smtClean="0"/>
              <a:t>Належний порядок проведення процесуальної дії, яка використовується як засіб одержання доказів.</a:t>
            </a:r>
            <a:r>
              <a:rPr lang="uk-UA" sz="1800" b="1" dirty="0" smtClean="0"/>
              <a:t> </a:t>
            </a:r>
            <a:r>
              <a:rPr lang="uk-UA" sz="1800" dirty="0" smtClean="0"/>
              <a:t>Недопустимими є докази, отримані внаслідок істотного порушення прав та свобод людини, гарантованих Конституцією та законами України, міжнародними договорами, згода на обов’язковість яких надана Верховною Радою України (Див.: ст.ст. 3-12 Загальної декларації прав людини, ст.ст. 7,14,17, ст.. 3,5,6,8 Конвенції про захист прав людини, конвенцію проти катувань та інших жорстоких, нелюдських або таких, що принижують гідність, видів поводження і покарання (ст.ст. 2,18), Звід принципів захисту всіх осіб, які віддаються затриманню чи ув’язненню будь-яким чином принципи 7,10,11,12,13,14,17,21,23,27),  а також будь-які інші докази, здобуті завдяки інформації, отриманої внаслідок істотного порушення прав та свобод людини (ч.1 ст. 7, ч.2 ст. 11, ст.ст.20, 42,46,49, 52,53,87,88, ч.3 ст.224,278,290,293,303-313,317 КПК). </a:t>
            </a:r>
          </a:p>
          <a:p>
            <a:pPr lvl="0"/>
            <a:r>
              <a:rPr lang="uk-UA" sz="1800" dirty="0" smtClean="0"/>
              <a:t>Отже, показання, отриманні від особи (</a:t>
            </a:r>
            <a:r>
              <a:rPr lang="uk-UA" sz="1800" baseline="0" dirty="0" smtClean="0"/>
              <a:t>яка потім стає підозрюваним  /обвинуваченим – не є джерелом доказів) </a:t>
            </a:r>
            <a:r>
              <a:rPr lang="uk-UA" sz="1800" dirty="0" smtClean="0"/>
              <a:t>, яка фактично підозрюється у вчиненні злочину чи кримінального проступку і допитувалася щодо фактів і обставин їх вчинення як свідок із попередженням про кримінальну відповідальність за завідомо неправдиві показання чи за відмову давання показань, не мають доказової сили (ч.8 ст. 95 КПК).</a:t>
            </a:r>
            <a:endParaRPr lang="ru-RU" sz="1800" dirty="0" smtClean="0"/>
          </a:p>
          <a:p>
            <a:endParaRPr lang="ru-RU" sz="1800"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3592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351422"/>
            <a:ext cx="8507288" cy="5389946"/>
          </a:xfrm>
        </p:spPr>
        <p:txBody>
          <a:bodyPr>
            <a:noAutofit/>
          </a:bodyPr>
          <a:lstStyle/>
          <a:p>
            <a:r>
              <a:rPr lang="uk-UA" sz="2000" smtClean="0">
                <a:latin typeface="+mj-lt"/>
              </a:rPr>
              <a:t>Відповідно </a:t>
            </a:r>
            <a:r>
              <a:rPr lang="uk-UA" sz="2000" dirty="0" smtClean="0">
                <a:latin typeface="+mj-lt"/>
              </a:rPr>
              <a:t>до п.3 ч.2 ст. 87 КПК докази визнаються </a:t>
            </a:r>
            <a:r>
              <a:rPr lang="uk-UA" sz="2000" i="1" dirty="0" smtClean="0">
                <a:latin typeface="+mj-lt"/>
              </a:rPr>
              <a:t>недопустимими</a:t>
            </a:r>
            <a:r>
              <a:rPr lang="uk-UA" sz="2000" dirty="0" smtClean="0">
                <a:latin typeface="+mj-lt"/>
              </a:rPr>
              <a:t> в разі порушення права особи на захист, що включає в себе права, які підозрюваний і обвинувачений можуть реалізовувати власними діями. Такі права передбачені ч.3, ч.4 п.п.1-6 ст. 42; ч.2,4,5 ст. 46 КПК.</a:t>
            </a:r>
          </a:p>
          <a:p>
            <a:pPr marL="365125" indent="-255588">
              <a:buFont typeface="Wingdings" pitchFamily="2" charset="2"/>
              <a:buChar char="v"/>
            </a:pPr>
            <a:r>
              <a:rPr lang="uk-UA" sz="2000" dirty="0" smtClean="0">
                <a:latin typeface="+mj-lt"/>
              </a:rPr>
              <a:t>Якщо сторона кримінального провадження не здійснить відкриття матеріалів відповідно до ст.290 КПК, суд </a:t>
            </a:r>
            <a:r>
              <a:rPr lang="ru-RU" sz="2000" b="1" dirty="0">
                <a:solidFill>
                  <a:srgbClr val="7030A0"/>
                </a:solidFill>
                <a:latin typeface="+mj-lt"/>
              </a:rPr>
              <a:t>не </a:t>
            </a:r>
            <a:r>
              <a:rPr lang="ru-RU" sz="2000" b="1" dirty="0" err="1">
                <a:solidFill>
                  <a:srgbClr val="7030A0"/>
                </a:solidFill>
                <a:latin typeface="+mj-lt"/>
              </a:rPr>
              <a:t>має</a:t>
            </a:r>
            <a:r>
              <a:rPr lang="ru-RU" sz="2000" b="1" dirty="0">
                <a:solidFill>
                  <a:srgbClr val="7030A0"/>
                </a:solidFill>
                <a:latin typeface="+mj-lt"/>
              </a:rPr>
              <a:t> права </a:t>
            </a:r>
            <a:r>
              <a:rPr lang="uk-UA" sz="2000" dirty="0" smtClean="0">
                <a:latin typeface="+mj-lt"/>
              </a:rPr>
              <a:t>допустити відомості, що містяться в них, як докази  </a:t>
            </a:r>
            <a:r>
              <a:rPr lang="ru-RU" sz="2000" dirty="0" err="1">
                <a:latin typeface="+mj-lt"/>
              </a:rPr>
              <a:t>Ст</a:t>
            </a:r>
            <a:r>
              <a:rPr lang="en-US" sz="2000" dirty="0">
                <a:latin typeface="+mj-lt"/>
              </a:rPr>
              <a:t>. 290</a:t>
            </a:r>
            <a:r>
              <a:rPr lang="uk-UA" sz="2000" dirty="0">
                <a:latin typeface="+mj-lt"/>
              </a:rPr>
              <a:t>, ч. </a:t>
            </a:r>
            <a:r>
              <a:rPr lang="en-US" sz="2000" dirty="0">
                <a:latin typeface="+mj-lt"/>
              </a:rPr>
              <a:t>12</a:t>
            </a:r>
            <a:r>
              <a:rPr lang="uk-UA" sz="2000" dirty="0">
                <a:latin typeface="+mj-lt"/>
              </a:rPr>
              <a:t>  КПК</a:t>
            </a:r>
            <a:r>
              <a:rPr lang="en-US" sz="2000" dirty="0">
                <a:latin typeface="+mj-lt"/>
              </a:rPr>
              <a:t>.</a:t>
            </a:r>
            <a:r>
              <a:rPr lang="uk-UA" sz="2000" dirty="0" smtClean="0">
                <a:latin typeface="+mj-lt"/>
              </a:rPr>
              <a:t> (виключення ч.6 абз.2).</a:t>
            </a:r>
            <a:r>
              <a:rPr lang="ru-RU" sz="2000" dirty="0" smtClean="0">
                <a:latin typeface="+mj-lt"/>
              </a:rPr>
              <a:t>. </a:t>
            </a:r>
            <a:endParaRPr lang="uk-UA" sz="2000" dirty="0">
              <a:latin typeface="+mj-lt"/>
            </a:endParaRPr>
          </a:p>
          <a:p>
            <a:pPr marL="365125" indent="-255588">
              <a:buFont typeface="Wingdings" pitchFamily="2" charset="2"/>
              <a:buChar char="v"/>
            </a:pPr>
            <a:r>
              <a:rPr lang="ru-RU" sz="2000" dirty="0" err="1">
                <a:latin typeface="+mj-lt"/>
              </a:rPr>
              <a:t>Якщо</a:t>
            </a:r>
            <a:r>
              <a:rPr lang="ru-RU" sz="2000" dirty="0">
                <a:latin typeface="+mj-lt"/>
              </a:rPr>
              <a:t> будь-яка сторона просить </a:t>
            </a:r>
            <a:r>
              <a:rPr lang="ru-RU" sz="2000" dirty="0" err="1">
                <a:latin typeface="+mj-lt"/>
              </a:rPr>
              <a:t>отримати</a:t>
            </a:r>
            <a:r>
              <a:rPr lang="ru-RU" sz="2000" dirty="0">
                <a:latin typeface="+mj-lt"/>
              </a:rPr>
              <a:t> доступ до </a:t>
            </a:r>
            <a:r>
              <a:rPr lang="ru-RU" sz="2000" dirty="0" err="1">
                <a:latin typeface="+mj-lt"/>
              </a:rPr>
              <a:t>доказів</a:t>
            </a:r>
            <a:r>
              <a:rPr lang="ru-RU" sz="2000" dirty="0">
                <a:latin typeface="+mj-lt"/>
              </a:rPr>
              <a:t> </a:t>
            </a:r>
            <a:r>
              <a:rPr lang="ru-RU" sz="2000" dirty="0" err="1">
                <a:latin typeface="+mj-lt"/>
              </a:rPr>
              <a:t>під</a:t>
            </a:r>
            <a:r>
              <a:rPr lang="ru-RU" sz="2000" dirty="0">
                <a:latin typeface="+mj-lt"/>
              </a:rPr>
              <a:t> час судового </a:t>
            </a:r>
            <a:r>
              <a:rPr lang="ru-RU" sz="2000" dirty="0" err="1">
                <a:latin typeface="+mj-lt"/>
              </a:rPr>
              <a:t>розгляду</a:t>
            </a:r>
            <a:r>
              <a:rPr lang="ru-RU" sz="2000" dirty="0">
                <a:latin typeface="+mj-lt"/>
              </a:rPr>
              <a:t>, </a:t>
            </a:r>
            <a:r>
              <a:rPr lang="ru-RU" sz="2000" b="1" dirty="0">
                <a:latin typeface="+mj-lt"/>
              </a:rPr>
              <a:t>суд з</a:t>
            </a:r>
            <a:r>
              <a:rPr lang="en-US" sz="2000" b="1" dirty="0">
                <a:latin typeface="+mj-lt"/>
              </a:rPr>
              <a:t>’</a:t>
            </a:r>
            <a:r>
              <a:rPr lang="uk-UA" sz="2000" b="1" dirty="0" err="1">
                <a:latin typeface="+mj-lt"/>
              </a:rPr>
              <a:t>ясовує</a:t>
            </a:r>
            <a:r>
              <a:rPr lang="uk-UA" sz="2000" b="1" dirty="0">
                <a:latin typeface="+mj-lt"/>
              </a:rPr>
              <a:t>, чому доступ </a:t>
            </a:r>
            <a:r>
              <a:rPr lang="ru-RU" sz="2000" b="1" dirty="0">
                <a:latin typeface="+mj-lt"/>
              </a:rPr>
              <a:t>не </a:t>
            </a:r>
            <a:r>
              <a:rPr lang="ru-RU" sz="2000" b="1" dirty="0" err="1">
                <a:latin typeface="+mj-lt"/>
              </a:rPr>
              <a:t>був</a:t>
            </a:r>
            <a:r>
              <a:rPr lang="ru-RU" sz="2000" b="1" dirty="0">
                <a:latin typeface="+mj-lt"/>
              </a:rPr>
              <a:t> </a:t>
            </a:r>
            <a:r>
              <a:rPr lang="ru-RU" sz="2000" b="1" dirty="0" err="1">
                <a:latin typeface="+mj-lt"/>
              </a:rPr>
              <a:t>наданий</a:t>
            </a:r>
            <a:r>
              <a:rPr lang="ru-RU" sz="2000" b="1" dirty="0">
                <a:latin typeface="+mj-lt"/>
              </a:rPr>
              <a:t> </a:t>
            </a:r>
            <a:r>
              <a:rPr lang="ru-RU" sz="2000" b="1" dirty="0" err="1">
                <a:latin typeface="+mj-lt"/>
              </a:rPr>
              <a:t>під</a:t>
            </a:r>
            <a:r>
              <a:rPr lang="ru-RU" sz="2000" b="1" dirty="0">
                <a:latin typeface="+mj-lt"/>
              </a:rPr>
              <a:t> час </a:t>
            </a:r>
            <a:r>
              <a:rPr lang="ru-RU" sz="2000" b="1" dirty="0" err="1">
                <a:latin typeface="+mj-lt"/>
              </a:rPr>
              <a:t>досудового</a:t>
            </a:r>
            <a:r>
              <a:rPr lang="ru-RU" sz="2000" b="1" dirty="0">
                <a:latin typeface="+mj-lt"/>
              </a:rPr>
              <a:t> </a:t>
            </a:r>
            <a:r>
              <a:rPr lang="ru-RU" sz="2000" b="1" dirty="0" err="1">
                <a:latin typeface="+mj-lt"/>
              </a:rPr>
              <a:t>розслідування</a:t>
            </a:r>
            <a:r>
              <a:rPr lang="ru-RU" sz="2000" b="1" dirty="0">
                <a:latin typeface="+mj-lt"/>
              </a:rPr>
              <a:t>.</a:t>
            </a:r>
            <a:r>
              <a:rPr lang="en-US" sz="2000" dirty="0">
                <a:latin typeface="+mj-lt"/>
              </a:rPr>
              <a:t> </a:t>
            </a:r>
            <a:r>
              <a:rPr lang="uk-UA" sz="2000" dirty="0" err="1">
                <a:latin typeface="+mj-lt"/>
              </a:rPr>
              <a:t>Ст</a:t>
            </a:r>
            <a:r>
              <a:rPr lang="en-US" sz="2000" dirty="0">
                <a:latin typeface="+mj-lt"/>
              </a:rPr>
              <a:t>. 333</a:t>
            </a:r>
            <a:r>
              <a:rPr lang="uk-UA" sz="2000" dirty="0">
                <a:latin typeface="+mj-lt"/>
              </a:rPr>
              <a:t>, ч. </a:t>
            </a:r>
            <a:r>
              <a:rPr lang="en-US" sz="2000" dirty="0">
                <a:latin typeface="+mj-lt"/>
              </a:rPr>
              <a:t>2</a:t>
            </a:r>
            <a:r>
              <a:rPr lang="uk-UA" sz="2000" dirty="0">
                <a:latin typeface="+mj-lt"/>
              </a:rPr>
              <a:t> КПК.</a:t>
            </a:r>
          </a:p>
          <a:p>
            <a:pPr marL="365125" indent="-255588">
              <a:buFont typeface="Wingdings" pitchFamily="2" charset="2"/>
              <a:buChar char="v"/>
            </a:pPr>
            <a:r>
              <a:rPr lang="ru-RU" sz="2000" b="1" dirty="0">
                <a:latin typeface="+mj-lt"/>
              </a:rPr>
              <a:t>Суд </a:t>
            </a:r>
            <a:r>
              <a:rPr lang="ru-RU" sz="2000" b="1" dirty="0" err="1">
                <a:latin typeface="+mj-lt"/>
              </a:rPr>
              <a:t>відмовляє</a:t>
            </a:r>
            <a:r>
              <a:rPr lang="ru-RU" sz="2000" b="1" dirty="0">
                <a:latin typeface="+mj-lt"/>
              </a:rPr>
              <a:t> в </a:t>
            </a:r>
            <a:r>
              <a:rPr lang="ru-RU" sz="2000" b="1" dirty="0" err="1">
                <a:latin typeface="+mj-lt"/>
              </a:rPr>
              <a:t>задоволенні</a:t>
            </a:r>
            <a:r>
              <a:rPr lang="ru-RU" sz="2000" b="1" dirty="0">
                <a:latin typeface="+mj-lt"/>
              </a:rPr>
              <a:t> </a:t>
            </a:r>
            <a:r>
              <a:rPr lang="ru-RU" sz="2000" b="1" dirty="0" err="1">
                <a:latin typeface="+mj-lt"/>
              </a:rPr>
              <a:t>клопотання</a:t>
            </a:r>
            <a:r>
              <a:rPr lang="ru-RU" sz="2000" b="1" dirty="0">
                <a:latin typeface="+mj-lt"/>
              </a:rPr>
              <a:t> прокурора, </a:t>
            </a:r>
            <a:r>
              <a:rPr lang="ru-RU" sz="2000" b="1" dirty="0" err="1">
                <a:latin typeface="+mj-lt"/>
              </a:rPr>
              <a:t>якщо</a:t>
            </a:r>
            <a:r>
              <a:rPr lang="ru-RU" sz="2000" b="1" dirty="0">
                <a:latin typeface="+mj-lt"/>
              </a:rPr>
              <a:t> </a:t>
            </a:r>
            <a:r>
              <a:rPr lang="ru-RU" sz="2000" b="1" dirty="0" err="1">
                <a:latin typeface="+mj-lt"/>
              </a:rPr>
              <a:t>він</a:t>
            </a:r>
            <a:r>
              <a:rPr lang="ru-RU" sz="2000" b="1" dirty="0">
                <a:latin typeface="+mj-lt"/>
              </a:rPr>
              <a:t> не </a:t>
            </a:r>
            <a:r>
              <a:rPr lang="ru-RU" sz="2000" b="1" dirty="0" err="1">
                <a:latin typeface="+mj-lt"/>
              </a:rPr>
              <a:t>доведе</a:t>
            </a:r>
            <a:r>
              <a:rPr lang="ru-RU" sz="2000" b="1" dirty="0">
                <a:latin typeface="+mj-lt"/>
              </a:rPr>
              <a:t>, </a:t>
            </a:r>
            <a:r>
              <a:rPr lang="ru-RU" sz="2000" b="1" dirty="0" err="1">
                <a:latin typeface="+mj-lt"/>
              </a:rPr>
              <a:t>що</a:t>
            </a:r>
            <a:r>
              <a:rPr lang="ru-RU" sz="2000" b="1" dirty="0">
                <a:latin typeface="+mj-lt"/>
              </a:rPr>
              <a:t> </a:t>
            </a:r>
            <a:r>
              <a:rPr lang="ru-RU" sz="2000" b="1" dirty="0" err="1">
                <a:latin typeface="+mj-lt"/>
              </a:rPr>
              <a:t>слідчі</a:t>
            </a:r>
            <a:r>
              <a:rPr lang="ru-RU" sz="2000" b="1" dirty="0">
                <a:latin typeface="+mj-lt"/>
              </a:rPr>
              <a:t> </a:t>
            </a:r>
            <a:r>
              <a:rPr lang="ru-RU" sz="2000" b="1" dirty="0" err="1">
                <a:latin typeface="+mj-lt"/>
              </a:rPr>
              <a:t>дії</a:t>
            </a:r>
            <a:r>
              <a:rPr lang="ru-RU" sz="2000" b="1" dirty="0">
                <a:latin typeface="+mj-lt"/>
              </a:rPr>
              <a:t>, про </a:t>
            </a:r>
            <a:r>
              <a:rPr lang="ru-RU" sz="2000" b="1" dirty="0" err="1">
                <a:latin typeface="+mj-lt"/>
              </a:rPr>
              <a:t>проведення</a:t>
            </a:r>
            <a:r>
              <a:rPr lang="ru-RU" sz="2000" b="1" dirty="0">
                <a:latin typeface="+mj-lt"/>
              </a:rPr>
              <a:t> </a:t>
            </a:r>
            <a:r>
              <a:rPr lang="ru-RU" sz="2000" b="1" dirty="0" err="1">
                <a:latin typeface="+mj-lt"/>
              </a:rPr>
              <a:t>яких</a:t>
            </a:r>
            <a:r>
              <a:rPr lang="ru-RU" sz="2000" b="1" dirty="0">
                <a:latin typeface="+mj-lt"/>
              </a:rPr>
              <a:t> </a:t>
            </a:r>
            <a:r>
              <a:rPr lang="ru-RU" sz="2000" b="1" dirty="0" err="1">
                <a:latin typeface="+mj-lt"/>
              </a:rPr>
              <a:t>він</a:t>
            </a:r>
            <a:r>
              <a:rPr lang="ru-RU" sz="2000" b="1" dirty="0">
                <a:latin typeface="+mj-lt"/>
              </a:rPr>
              <a:t> просить, не могли бути </a:t>
            </a:r>
            <a:r>
              <a:rPr lang="ru-RU" sz="2000" b="1" dirty="0" err="1">
                <a:latin typeface="+mj-lt"/>
              </a:rPr>
              <a:t>проведені</a:t>
            </a:r>
            <a:r>
              <a:rPr lang="ru-RU" sz="2000" b="1" dirty="0">
                <a:latin typeface="+mj-lt"/>
              </a:rPr>
              <a:t> </a:t>
            </a:r>
            <a:r>
              <a:rPr lang="ru-RU" sz="2000" b="1" dirty="0" err="1">
                <a:latin typeface="+mj-lt"/>
              </a:rPr>
              <a:t>під</a:t>
            </a:r>
            <a:r>
              <a:rPr lang="ru-RU" sz="2000" b="1" dirty="0">
                <a:latin typeface="+mj-lt"/>
              </a:rPr>
              <a:t> час </a:t>
            </a:r>
            <a:r>
              <a:rPr lang="ru-RU" sz="2000" b="1" dirty="0" err="1">
                <a:latin typeface="+mj-lt"/>
              </a:rPr>
              <a:t>досудового</a:t>
            </a:r>
            <a:r>
              <a:rPr lang="ru-RU" sz="2000" b="1" dirty="0">
                <a:latin typeface="+mj-lt"/>
              </a:rPr>
              <a:t> </a:t>
            </a:r>
            <a:r>
              <a:rPr lang="ru-RU" sz="2000" b="1" dirty="0" err="1">
                <a:latin typeface="+mj-lt"/>
              </a:rPr>
              <a:t>розслідування</a:t>
            </a:r>
            <a:r>
              <a:rPr lang="ru-RU" sz="2000" b="1" dirty="0">
                <a:latin typeface="+mj-lt"/>
              </a:rPr>
              <a:t>.</a:t>
            </a:r>
            <a:r>
              <a:rPr lang="uk-UA" sz="2000" dirty="0">
                <a:latin typeface="+mj-lt"/>
              </a:rPr>
              <a:t> </a:t>
            </a:r>
            <a:r>
              <a:rPr lang="uk-UA" sz="2000" dirty="0" err="1">
                <a:latin typeface="+mj-lt"/>
              </a:rPr>
              <a:t>Ст</a:t>
            </a:r>
            <a:r>
              <a:rPr lang="en-US" sz="2000" dirty="0">
                <a:latin typeface="+mj-lt"/>
              </a:rPr>
              <a:t>. 3</a:t>
            </a:r>
            <a:r>
              <a:rPr lang="uk-UA" sz="2000" dirty="0">
                <a:latin typeface="+mj-lt"/>
              </a:rPr>
              <a:t>3</a:t>
            </a:r>
            <a:r>
              <a:rPr lang="en-US" sz="2000" dirty="0">
                <a:latin typeface="+mj-lt"/>
              </a:rPr>
              <a:t>3</a:t>
            </a:r>
            <a:r>
              <a:rPr lang="uk-UA" sz="2000" dirty="0">
                <a:latin typeface="+mj-lt"/>
              </a:rPr>
              <a:t>, ч. </a:t>
            </a:r>
            <a:r>
              <a:rPr lang="en-US" sz="2000" dirty="0">
                <a:latin typeface="+mj-lt"/>
              </a:rPr>
              <a:t>4</a:t>
            </a:r>
            <a:r>
              <a:rPr lang="uk-UA" sz="2000" dirty="0">
                <a:latin typeface="+mj-lt"/>
              </a:rPr>
              <a:t> КПК</a:t>
            </a:r>
            <a:r>
              <a:rPr lang="en-US" sz="2000">
                <a:latin typeface="+mj-lt"/>
              </a:rPr>
              <a:t>.  </a:t>
            </a:r>
            <a:endParaRPr lang="uk-UA" sz="2000" dirty="0" smtClean="0">
              <a:latin typeface="+mj-lt"/>
            </a:endParaRPr>
          </a:p>
          <a:p>
            <a:r>
              <a:rPr lang="uk-UA" sz="2000" dirty="0" smtClean="0">
                <a:latin typeface="+mj-lt"/>
              </a:rPr>
              <a:t>Отже</a:t>
            </a:r>
            <a:r>
              <a:rPr lang="uk-UA" sz="2000" dirty="0">
                <a:latin typeface="+mj-lt"/>
              </a:rPr>
              <a:t>, відповідно до ч.2 ст. 91 КПК, доказування полягає у збиранні, перевірці та оцінці доказів з метою встановлення обставин, що мають значення для кримінального провадження.</a:t>
            </a:r>
            <a:endParaRPr lang="ru-RU" sz="2000" dirty="0">
              <a:latin typeface="+mj-lt"/>
            </a:endParaRPr>
          </a:p>
          <a:p>
            <a:endParaRPr lang="ru-RU" sz="2000"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3584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sz="4800" b="1">
                <a:solidFill>
                  <a:schemeClr val="accent2"/>
                </a:solidFill>
              </a:rPr>
              <a:t>Національна школа </a:t>
            </a:r>
            <a:br>
              <a:rPr lang="uk-UA" sz="4800" b="1">
                <a:solidFill>
                  <a:schemeClr val="accent2"/>
                </a:solidFill>
              </a:rPr>
            </a:br>
            <a:r>
              <a:rPr lang="uk-UA" sz="4800" b="1">
                <a:solidFill>
                  <a:schemeClr val="accent2"/>
                </a:solidFill>
              </a:rPr>
              <a:t>суддів України</a:t>
            </a:r>
            <a:endParaRPr lang="ru-RU" sz="4800" b="1" i="1" dirty="0"/>
          </a:p>
        </p:txBody>
      </p:sp>
      <p:sp>
        <p:nvSpPr>
          <p:cNvPr id="3" name="Объект 2"/>
          <p:cNvSpPr>
            <a:spLocks noGrp="1"/>
          </p:cNvSpPr>
          <p:nvPr>
            <p:ph idx="1"/>
          </p:nvPr>
        </p:nvSpPr>
        <p:spPr/>
        <p:txBody>
          <a:bodyPr>
            <a:normAutofit fontScale="85000" lnSpcReduction="20000"/>
          </a:bodyPr>
          <a:lstStyle/>
          <a:p>
            <a:pPr marL="0" indent="0">
              <a:buNone/>
            </a:pPr>
            <a:r>
              <a:rPr lang="uk-UA" sz="3800" b="1" i="1"/>
              <a:t>Міжнародне співробітництво</a:t>
            </a:r>
            <a:endParaRPr lang="ru-RU" sz="3800" b="1" i="1"/>
          </a:p>
          <a:p>
            <a:r>
              <a:rPr lang="uk-UA" smtClean="0"/>
              <a:t>Порядок </a:t>
            </a:r>
            <a:r>
              <a:rPr lang="uk-UA" dirty="0"/>
              <a:t>міжнародного співробітництва під час кримінального провадження регламентується в розділі 9 КПК. Найбільш зручною для запитуючої та запитуваної сторін правовою підставою при зверненні за наданням міжнародної допомоги є спеціалізований двосторонній договір про правову допомогу у кримінальних справах, який найбільш точно враховує особливості законодавства обох держав. На сьогодні України уклала такі договори з 22 державами різних регіонів світу. Також універсальним механізмом співпраці для багатьох держав є і Конвенції.</a:t>
            </a:r>
            <a:endParaRPr lang="ru-RU" dirty="0"/>
          </a:p>
          <a:p>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6274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922114"/>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a:p>
        </p:txBody>
      </p:sp>
      <p:sp>
        <p:nvSpPr>
          <p:cNvPr id="3" name="Объект 2"/>
          <p:cNvSpPr>
            <a:spLocks noGrp="1"/>
          </p:cNvSpPr>
          <p:nvPr>
            <p:ph idx="1"/>
          </p:nvPr>
        </p:nvSpPr>
        <p:spPr>
          <a:xfrm>
            <a:off x="179512" y="1628800"/>
            <a:ext cx="8507288" cy="4824536"/>
          </a:xfrm>
        </p:spPr>
        <p:txBody>
          <a:bodyPr>
            <a:normAutofit fontScale="85000" lnSpcReduction="20000"/>
          </a:bodyPr>
          <a:lstStyle/>
          <a:p>
            <a:r>
              <a:rPr lang="uk-UA" dirty="0"/>
              <a:t>Відповідно до ст. 553 КПК, докази та відомості, одержані від запитуваної сторони в результаті виконання запиту про міжнародну правову допомогу, можуть бути використані лише у кримінальному проваджені, якого стосувався запит, крім випадків, коли досягнуто домовленості про інше із запитуваною стороною. Не можуть визнаватися судом допустимими відомості, які містяться в матеріалах, отриманих у результаті виконання запиту про міжнародну правову допомогу, якщо запит компетентного органу України був переданий запитуваній стороні з порушенням передбаченого порядку, встановленого КПК або міжнародним договором України.</a:t>
            </a:r>
            <a:endParaRPr lang="ru-RU" dirty="0"/>
          </a:p>
          <a:p>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8719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35280" cy="994122"/>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a:p>
        </p:txBody>
      </p:sp>
      <p:sp>
        <p:nvSpPr>
          <p:cNvPr id="3" name="Объект 2"/>
          <p:cNvSpPr>
            <a:spLocks noGrp="1"/>
          </p:cNvSpPr>
          <p:nvPr>
            <p:ph idx="1"/>
          </p:nvPr>
        </p:nvSpPr>
        <p:spPr>
          <a:xfrm>
            <a:off x="179512" y="1628800"/>
            <a:ext cx="8507288" cy="4497363"/>
          </a:xfrm>
        </p:spPr>
        <p:txBody>
          <a:bodyPr>
            <a:normAutofit fontScale="92500" lnSpcReduction="10000"/>
          </a:bodyPr>
          <a:lstStyle/>
          <a:p>
            <a:r>
              <a:rPr lang="uk-UA" dirty="0"/>
              <a:t>У КПК вказано, що відомості, які містяться в матеріалах, отриманих у результаті виконання дій, передбачених у запиті про міжнародне співробітництво, органами іноземної держави та за процедурою, передбаченою законодавством запитуваної держави, </a:t>
            </a:r>
            <a:r>
              <a:rPr lang="uk-UA" i="1" dirty="0"/>
              <a:t>не потребують легалізації і визнаються судом допустимими, якщо під час їх отримання не було порушено  засади справедливого судочинства, права людини і основоположні свободи.</a:t>
            </a:r>
            <a:endParaRPr lang="ru-RU" dirty="0"/>
          </a:p>
          <a:p>
            <a:endParaRPr lang="ru-RU"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40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1066130"/>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dirty="0"/>
          </a:p>
        </p:txBody>
      </p:sp>
      <p:sp>
        <p:nvSpPr>
          <p:cNvPr id="3" name="Объект 2"/>
          <p:cNvSpPr>
            <a:spLocks noGrp="1"/>
          </p:cNvSpPr>
          <p:nvPr>
            <p:ph idx="1"/>
          </p:nvPr>
        </p:nvSpPr>
        <p:spPr>
          <a:xfrm>
            <a:off x="323528" y="1340768"/>
            <a:ext cx="8363272" cy="4785395"/>
          </a:xfrm>
        </p:spPr>
        <p:txBody>
          <a:bodyPr>
            <a:normAutofit fontScale="85000" lnSpcReduction="20000"/>
          </a:bodyPr>
          <a:lstStyle/>
          <a:p>
            <a:endParaRPr lang="uk-UA" smtClean="0"/>
          </a:p>
          <a:p>
            <a:r>
              <a:rPr lang="uk-UA" smtClean="0"/>
              <a:t>Для </a:t>
            </a:r>
            <a:r>
              <a:rPr lang="uk-UA" dirty="0"/>
              <a:t>перевірки факту наявності договору з певною державою та визначення особливостей регулювання ним питань правової допомоги необхідно звертатися до </a:t>
            </a:r>
            <a:r>
              <a:rPr lang="uk-UA" dirty="0" err="1"/>
              <a:t>інтернет-сайта</a:t>
            </a:r>
            <a:r>
              <a:rPr lang="uk-UA" dirty="0"/>
              <a:t> Верховної Ради України (</a:t>
            </a:r>
            <a:r>
              <a:rPr lang="en-US" u="sng" dirty="0">
                <a:hlinkClick r:id="rId2"/>
              </a:rPr>
              <a:t>www</a:t>
            </a:r>
            <a:r>
              <a:rPr lang="ru-RU" u="sng" dirty="0">
                <a:hlinkClick r:id="rId2"/>
              </a:rPr>
              <a:t>.</a:t>
            </a:r>
            <a:r>
              <a:rPr lang="en-US" u="sng" dirty="0" err="1">
                <a:hlinkClick r:id="rId2"/>
              </a:rPr>
              <a:t>rada</a:t>
            </a:r>
            <a:r>
              <a:rPr lang="ru-RU" u="sng" dirty="0">
                <a:hlinkClick r:id="rId2"/>
              </a:rPr>
              <a:t>.</a:t>
            </a:r>
            <a:r>
              <a:rPr lang="en-US" u="sng" dirty="0" err="1">
                <a:hlinkClick r:id="rId2"/>
              </a:rPr>
              <a:t>gov</a:t>
            </a:r>
            <a:r>
              <a:rPr lang="ru-RU" u="sng" dirty="0">
                <a:hlinkClick r:id="rId2"/>
              </a:rPr>
              <a:t>.</a:t>
            </a:r>
            <a:r>
              <a:rPr lang="en-US" u="sng" dirty="0" err="1">
                <a:hlinkClick r:id="rId2"/>
              </a:rPr>
              <a:t>ua</a:t>
            </a:r>
            <a:r>
              <a:rPr lang="uk-UA" dirty="0"/>
              <a:t>), де розміщено тексти всіх чинних договорів, на порталах органів їх видання – Ради Європи (</a:t>
            </a:r>
            <a:r>
              <a:rPr lang="en-US" u="sng" dirty="0">
                <a:hlinkClick r:id="rId3"/>
              </a:rPr>
              <a:t>www</a:t>
            </a:r>
            <a:r>
              <a:rPr lang="ru-RU" u="sng" dirty="0">
                <a:hlinkClick r:id="rId3"/>
              </a:rPr>
              <a:t>.</a:t>
            </a:r>
            <a:r>
              <a:rPr lang="en-US" u="sng" dirty="0" err="1">
                <a:hlinkClick r:id="rId3"/>
              </a:rPr>
              <a:t>coe</a:t>
            </a:r>
            <a:r>
              <a:rPr lang="ru-RU" u="sng" dirty="0">
                <a:hlinkClick r:id="rId3"/>
              </a:rPr>
              <a:t>.</a:t>
            </a:r>
            <a:r>
              <a:rPr lang="en-US" u="sng" dirty="0" err="1">
                <a:hlinkClick r:id="rId3"/>
              </a:rPr>
              <a:t>int</a:t>
            </a:r>
            <a:r>
              <a:rPr lang="ru-RU" dirty="0"/>
              <a:t>), ООН (</a:t>
            </a:r>
            <a:r>
              <a:rPr lang="en-US" u="sng" dirty="0">
                <a:hlinkClick r:id="rId4"/>
              </a:rPr>
              <a:t>www</a:t>
            </a:r>
            <a:r>
              <a:rPr lang="ru-RU" u="sng" dirty="0">
                <a:hlinkClick r:id="rId4"/>
              </a:rPr>
              <a:t>.</a:t>
            </a:r>
            <a:r>
              <a:rPr lang="en-US" u="sng" dirty="0">
                <a:hlinkClick r:id="rId4"/>
              </a:rPr>
              <a:t>un</a:t>
            </a:r>
            <a:r>
              <a:rPr lang="ru-RU" u="sng" dirty="0">
                <a:hlinkClick r:id="rId4"/>
              </a:rPr>
              <a:t>.</a:t>
            </a:r>
            <a:r>
              <a:rPr lang="en-US" u="sng" dirty="0">
                <a:hlinkClick r:id="rId4"/>
              </a:rPr>
              <a:t>org</a:t>
            </a:r>
            <a:r>
              <a:rPr lang="ru-RU" dirty="0"/>
              <a:t>). </a:t>
            </a:r>
            <a:r>
              <a:rPr lang="ru-RU" dirty="0" err="1"/>
              <a:t>Виконавчого</a:t>
            </a:r>
            <a:r>
              <a:rPr lang="ru-RU" dirty="0"/>
              <a:t> </a:t>
            </a:r>
            <a:r>
              <a:rPr lang="ru-RU" dirty="0" err="1"/>
              <a:t>комітету</a:t>
            </a:r>
            <a:r>
              <a:rPr lang="ru-RU" dirty="0"/>
              <a:t> СНД (</a:t>
            </a:r>
            <a:r>
              <a:rPr lang="en-US" u="sng" dirty="0">
                <a:hlinkClick r:id="rId5"/>
              </a:rPr>
              <a:t>www</a:t>
            </a:r>
            <a:r>
              <a:rPr lang="ru-RU" u="sng" dirty="0">
                <a:hlinkClick r:id="rId5"/>
              </a:rPr>
              <a:t>.</a:t>
            </a:r>
            <a:r>
              <a:rPr lang="en-US" u="sng" dirty="0" err="1">
                <a:hlinkClick r:id="rId5"/>
              </a:rPr>
              <a:t>cis</a:t>
            </a:r>
            <a:r>
              <a:rPr lang="ru-RU" u="sng" dirty="0">
                <a:hlinkClick r:id="rId5"/>
              </a:rPr>
              <a:t>.</a:t>
            </a:r>
            <a:r>
              <a:rPr lang="en-US" u="sng" dirty="0" err="1">
                <a:hlinkClick r:id="rId5"/>
              </a:rPr>
              <a:t>minsk</a:t>
            </a:r>
            <a:r>
              <a:rPr lang="ru-RU" u="sng" dirty="0">
                <a:hlinkClick r:id="rId5"/>
              </a:rPr>
              <a:t>.</a:t>
            </a:r>
            <a:r>
              <a:rPr lang="en-US" u="sng" dirty="0">
                <a:hlinkClick r:id="rId5"/>
              </a:rPr>
              <a:t>by</a:t>
            </a:r>
            <a:r>
              <a:rPr lang="ru-RU" dirty="0"/>
              <a:t>)</a:t>
            </a:r>
            <a:r>
              <a:rPr lang="uk-UA" dirty="0"/>
              <a:t> або ж одержувати консультативну допомогу від працівників слідчих управлінь, які відповідають за здійснення міжнародного співробітництва та працівників відділу виконання міжнародно-правових доручень </a:t>
            </a:r>
            <a:r>
              <a:rPr lang="uk-UA" dirty="0" smtClean="0"/>
              <a:t>Головного Слідчого Управління.</a:t>
            </a:r>
            <a:endParaRPr lang="ru-RU" dirty="0"/>
          </a:p>
          <a:p>
            <a:endParaRPr lang="ru-RU" dirty="0"/>
          </a:p>
        </p:txBody>
      </p:sp>
      <p:pic>
        <p:nvPicPr>
          <p:cNvPr id="4"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5394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smtClean="0">
                <a:solidFill>
                  <a:schemeClr val="accent2"/>
                </a:solidFill>
              </a:rPr>
              <a:t>суддів </a:t>
            </a:r>
            <a:r>
              <a:rPr lang="uk-UA" b="1">
                <a:solidFill>
                  <a:schemeClr val="accent2"/>
                </a:solidFill>
              </a:rPr>
              <a:t>України</a:t>
            </a:r>
            <a:endParaRPr lang="ru-RU"/>
          </a:p>
        </p:txBody>
      </p:sp>
      <p:sp>
        <p:nvSpPr>
          <p:cNvPr id="3" name="Объект 2"/>
          <p:cNvSpPr>
            <a:spLocks noGrp="1"/>
          </p:cNvSpPr>
          <p:nvPr>
            <p:ph idx="1"/>
          </p:nvPr>
        </p:nvSpPr>
        <p:spPr/>
        <p:txBody>
          <a:bodyPr>
            <a:normAutofit fontScale="92500"/>
          </a:bodyPr>
          <a:lstStyle/>
          <a:p>
            <a:pPr marL="0" indent="0">
              <a:buNone/>
            </a:pPr>
            <a:endParaRPr lang="uk-UA" i="1" smtClean="0"/>
          </a:p>
          <a:p>
            <a:r>
              <a:rPr lang="uk-UA" sz="3600" b="1" i="1" smtClean="0"/>
              <a:t>Фактичні </a:t>
            </a:r>
            <a:r>
              <a:rPr lang="uk-UA" sz="3600" b="1" i="1" dirty="0"/>
              <a:t>дані</a:t>
            </a:r>
            <a:r>
              <a:rPr lang="uk-UA" sz="3600" dirty="0"/>
              <a:t> – це відомості, отримані в порядку, встановленому в КПК, про наявність чи відсутність фактів і обставин, які мають значення для кримінального провадження. «Фактичний» означає стан чого-небудь, який відповідає фактам, що відображають дійсність</a:t>
            </a:r>
            <a:r>
              <a:rPr lang="uk-UA" sz="3600" dirty="0" smtClean="0"/>
              <a:t>. </a:t>
            </a:r>
          </a:p>
          <a:p>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1" y="21057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2182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a:p>
        </p:txBody>
      </p:sp>
      <p:sp>
        <p:nvSpPr>
          <p:cNvPr id="3" name="Объект 2"/>
          <p:cNvSpPr>
            <a:spLocks noGrp="1"/>
          </p:cNvSpPr>
          <p:nvPr>
            <p:ph idx="1"/>
          </p:nvPr>
        </p:nvSpPr>
        <p:spPr/>
        <p:txBody>
          <a:bodyPr/>
          <a:lstStyle/>
          <a:p>
            <a:endParaRPr lang="uk-UA" b="1" i="1" smtClean="0"/>
          </a:p>
          <a:p>
            <a:r>
              <a:rPr lang="uk-UA" b="1" i="1" smtClean="0"/>
              <a:t>Факти </a:t>
            </a:r>
            <a:r>
              <a:rPr lang="uk-UA" dirty="0" smtClean="0"/>
              <a:t>– це подія, явище, що відбулося в дійсності. </a:t>
            </a:r>
          </a:p>
          <a:p>
            <a:r>
              <a:rPr lang="uk-UA" b="1" i="1" dirty="0" smtClean="0"/>
              <a:t>Дані</a:t>
            </a:r>
            <a:r>
              <a:rPr lang="uk-UA" dirty="0" smtClean="0"/>
              <a:t> </a:t>
            </a:r>
            <a:r>
              <a:rPr lang="uk-UA" dirty="0"/>
              <a:t>– це інформація (про факти), яка необхідна для висновку чи прийняття рішення. </a:t>
            </a:r>
            <a:endParaRPr lang="uk-UA" dirty="0" smtClean="0"/>
          </a:p>
          <a:p>
            <a:r>
              <a:rPr lang="uk-UA" b="1" i="1" dirty="0" smtClean="0"/>
              <a:t>Обставини</a:t>
            </a:r>
            <a:r>
              <a:rPr lang="uk-UA" dirty="0" smtClean="0"/>
              <a:t> – це явище, яке супроводжує що-небудь, той чи інший факт.</a:t>
            </a:r>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1" y="21057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2991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a:p>
        </p:txBody>
      </p:sp>
      <p:sp>
        <p:nvSpPr>
          <p:cNvPr id="3" name="Объект 2"/>
          <p:cNvSpPr>
            <a:spLocks noGrp="1"/>
          </p:cNvSpPr>
          <p:nvPr>
            <p:ph idx="1"/>
          </p:nvPr>
        </p:nvSpPr>
        <p:spPr>
          <a:xfrm>
            <a:off x="467544" y="1600200"/>
            <a:ext cx="8219256" cy="4709120"/>
          </a:xfrm>
        </p:spPr>
        <p:txBody>
          <a:bodyPr/>
          <a:lstStyle/>
          <a:p>
            <a:pPr marL="0" indent="0">
              <a:buNone/>
            </a:pPr>
            <a:endParaRPr lang="uk-UA" sz="800" b="1" i="1" smtClean="0"/>
          </a:p>
          <a:p>
            <a:r>
              <a:rPr lang="uk-UA" b="1" i="1" smtClean="0"/>
              <a:t>Обставини</a:t>
            </a:r>
            <a:r>
              <a:rPr lang="uk-UA" i="1" smtClean="0"/>
              <a:t> </a:t>
            </a:r>
            <a:r>
              <a:rPr lang="uk-UA" dirty="0"/>
              <a:t>– це явище, яке супроводжує що-небудь, той чи інший факт. Виходячи з етимологічного та логічного значення цих понять, фактами в кримінальному провадженні слід вважати події (подію), з приводу яких ведеться процес, а обставинами – те, що пов’язане з такими фактами, що їх характеризує.</a:t>
            </a:r>
            <a:endParaRPr lang="ru-RU" dirty="0"/>
          </a:p>
          <a:p>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1" y="21057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9135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28800"/>
            <a:ext cx="8229600" cy="4497363"/>
          </a:xfrm>
        </p:spPr>
        <p:txBody>
          <a:bodyPr>
            <a:normAutofit fontScale="85000" lnSpcReduction="10000"/>
          </a:bodyPr>
          <a:lstStyle/>
          <a:p>
            <a:pPr lvl="0"/>
            <a:endParaRPr lang="uk-UA" smtClean="0"/>
          </a:p>
          <a:p>
            <a:pPr marL="0" indent="0">
              <a:buNone/>
            </a:pPr>
            <a:r>
              <a:rPr lang="uk-UA" sz="4200" b="1" i="1"/>
              <a:t>Загальновизнаним є розподіл доказів</a:t>
            </a:r>
            <a:r>
              <a:rPr lang="uk-UA" sz="4200" b="1" i="1" smtClean="0"/>
              <a:t>:</a:t>
            </a:r>
            <a:endParaRPr lang="ru-RU" sz="4200"/>
          </a:p>
          <a:p>
            <a:pPr lvl="0"/>
            <a:r>
              <a:rPr lang="uk-UA" smtClean="0"/>
              <a:t>За </a:t>
            </a:r>
            <a:r>
              <a:rPr lang="uk-UA" dirty="0"/>
              <a:t>джерелом формування – на первинні та похідні;</a:t>
            </a:r>
            <a:endParaRPr lang="ru-RU" dirty="0"/>
          </a:p>
          <a:p>
            <a:pPr lvl="0"/>
            <a:r>
              <a:rPr lang="uk-UA" dirty="0"/>
              <a:t>Стосовно предмета обвинувачення – на обвинувальні й виправдувальні;</a:t>
            </a:r>
            <a:endParaRPr lang="ru-RU" dirty="0"/>
          </a:p>
          <a:p>
            <a:pPr lvl="0"/>
            <a:r>
              <a:rPr lang="uk-UA" dirty="0"/>
              <a:t>За відношенням до предмета доказування – на прямі й непрямі;</a:t>
            </a:r>
            <a:endParaRPr lang="ru-RU" dirty="0"/>
          </a:p>
          <a:p>
            <a:pPr lvl="0"/>
            <a:r>
              <a:rPr lang="uk-UA" dirty="0"/>
              <a:t>За джерелом відомостей – на первинні та похідні;</a:t>
            </a:r>
            <a:endParaRPr lang="ru-RU" dirty="0"/>
          </a:p>
          <a:p>
            <a:pPr lvl="0"/>
            <a:r>
              <a:rPr lang="uk-UA" dirty="0"/>
              <a:t>За процесуальною  формою – на показання, речові докази, документи, висновки експертів</a:t>
            </a:r>
            <a:r>
              <a:rPr lang="uk-UA" dirty="0" smtClean="0"/>
              <a:t>.</a:t>
            </a:r>
            <a:endParaRPr lang="ru-RU" dirty="0"/>
          </a:p>
          <a:p>
            <a:endParaRPr lang="ru-RU" dirty="0"/>
          </a:p>
        </p:txBody>
      </p:sp>
      <p:sp>
        <p:nvSpPr>
          <p:cNvPr id="4" name="Заголовок 3"/>
          <p:cNvSpPr>
            <a:spLocks noGrp="1"/>
          </p:cNvSpPr>
          <p:nvPr>
            <p:ph type="title"/>
          </p:nvPr>
        </p:nvSpPr>
        <p:spPr>
          <a:xfrm>
            <a:off x="539552" y="332656"/>
            <a:ext cx="8229600" cy="1354162"/>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dirty="0"/>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3666" y="476672"/>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5609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291264" cy="1354162"/>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dirty="0"/>
          </a:p>
        </p:txBody>
      </p:sp>
      <p:sp>
        <p:nvSpPr>
          <p:cNvPr id="3" name="Объект 2"/>
          <p:cNvSpPr>
            <a:spLocks noGrp="1"/>
          </p:cNvSpPr>
          <p:nvPr>
            <p:ph idx="1"/>
          </p:nvPr>
        </p:nvSpPr>
        <p:spPr>
          <a:xfrm>
            <a:off x="395536" y="1916832"/>
            <a:ext cx="8291264" cy="4536504"/>
          </a:xfrm>
        </p:spPr>
        <p:txBody>
          <a:bodyPr/>
          <a:lstStyle/>
          <a:p>
            <a:r>
              <a:rPr lang="uk-UA" b="1" i="1" dirty="0"/>
              <a:t>Належними</a:t>
            </a:r>
            <a:r>
              <a:rPr lang="uk-UA" dirty="0"/>
              <a:t> є докази, які прямо чи непрямо підтверджують існування чи відсутність обставин, що підлягають доказуванню у кримінальному провадженні, та інших обставин, які мають значення для кримінального провадження, а також достовірність чи недостовірність, можливість чи неможливість використання інших доказів ( ст. 85 КПК).</a:t>
            </a:r>
            <a:endParaRPr lang="ru-RU" dirty="0"/>
          </a:p>
          <a:p>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1" y="21057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3680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10577"/>
            <a:ext cx="8589640" cy="1562239"/>
          </a:xfrm>
        </p:spPr>
        <p:txBody>
          <a:bodyPr>
            <a:noAutofit/>
          </a:bodyPr>
          <a:lstStyle/>
          <a:p>
            <a:pPr algn="l"/>
            <a:r>
              <a:rPr lang="uk-UA" sz="3200" b="1" dirty="0" smtClean="0"/>
              <a:t>Докази однозначно </a:t>
            </a:r>
            <a:r>
              <a:rPr lang="uk-UA" sz="3200" b="1" smtClean="0"/>
              <a:t>відповідатимуть </a:t>
            </a:r>
            <a:br>
              <a:rPr lang="uk-UA" sz="3200" b="1" smtClean="0"/>
            </a:br>
            <a:r>
              <a:rPr lang="uk-UA" sz="3200" b="1" smtClean="0"/>
              <a:t>вимогам </a:t>
            </a:r>
            <a:r>
              <a:rPr lang="uk-UA" sz="3200" b="1" dirty="0" smtClean="0"/>
              <a:t>належності, якщо їх </a:t>
            </a:r>
            <a:r>
              <a:rPr lang="uk-UA" sz="3200" b="1" smtClean="0"/>
              <a:t>зміст </a:t>
            </a:r>
            <a:br>
              <a:rPr lang="uk-UA" sz="3200" b="1" smtClean="0"/>
            </a:br>
            <a:r>
              <a:rPr lang="uk-UA" sz="3200" b="1" smtClean="0"/>
              <a:t>буде </a:t>
            </a:r>
            <a:r>
              <a:rPr lang="uk-UA" sz="3200" b="1" dirty="0" smtClean="0"/>
              <a:t>вказувати на </a:t>
            </a:r>
            <a:r>
              <a:rPr lang="uk-UA" sz="3200" b="1" smtClean="0"/>
              <a:t>таке:</a:t>
            </a:r>
            <a:endParaRPr lang="ru-RU" sz="3200" b="1" dirty="0"/>
          </a:p>
        </p:txBody>
      </p:sp>
      <p:sp>
        <p:nvSpPr>
          <p:cNvPr id="3" name="Объект 2"/>
          <p:cNvSpPr>
            <a:spLocks noGrp="1"/>
          </p:cNvSpPr>
          <p:nvPr>
            <p:ph idx="1"/>
          </p:nvPr>
        </p:nvSpPr>
        <p:spPr>
          <a:xfrm>
            <a:off x="395536" y="1700808"/>
            <a:ext cx="8445624" cy="4896544"/>
          </a:xfrm>
        </p:spPr>
        <p:txBody>
          <a:bodyPr>
            <a:normAutofit fontScale="85000" lnSpcReduction="10000"/>
          </a:bodyPr>
          <a:lstStyle/>
          <a:p>
            <a:pPr lvl="0"/>
            <a:endParaRPr lang="uk-UA" smtClean="0"/>
          </a:p>
          <a:p>
            <a:pPr lvl="0"/>
            <a:r>
              <a:rPr lang="uk-UA" smtClean="0"/>
              <a:t>Елементи </a:t>
            </a:r>
            <a:r>
              <a:rPr lang="uk-UA" dirty="0"/>
              <a:t>складу кримінального правопорушення, про наявність яких стверджується в обвинувальному акті, і спростовують заяву обвинуваченого про його невинуватість;</a:t>
            </a:r>
            <a:endParaRPr lang="ru-RU" dirty="0"/>
          </a:p>
          <a:p>
            <a:pPr lvl="0"/>
            <a:r>
              <a:rPr lang="uk-UA" dirty="0"/>
              <a:t>Факти, на які посилається захист, але дійсність яких спростовує сторона обвинувачення (алібі, обставини, які виправдовують чи пом’якшують покарання);</a:t>
            </a:r>
            <a:endParaRPr lang="ru-RU" dirty="0"/>
          </a:p>
          <a:p>
            <a:pPr lvl="0"/>
            <a:r>
              <a:rPr lang="uk-UA" dirty="0"/>
              <a:t>Факти, що вказують на мотиви і можливості вчинення кримінального правопорушення;</a:t>
            </a:r>
            <a:endParaRPr lang="ru-RU" dirty="0"/>
          </a:p>
          <a:p>
            <a:pPr lvl="0"/>
            <a:r>
              <a:rPr lang="uk-UA" dirty="0"/>
              <a:t>Факти, що вказують на поведінку, яка передувала вчиненню кримінального правопорушення;</a:t>
            </a:r>
            <a:endParaRPr lang="ru-RU" dirty="0"/>
          </a:p>
          <a:p>
            <a:endParaRPr lang="ru-RU"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323686"/>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0347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363272" cy="1080120"/>
          </a:xfrm>
        </p:spPr>
        <p:txBody>
          <a:bodyPr>
            <a:normAutofit fontScale="90000"/>
          </a:bodyPr>
          <a:lstStyle/>
          <a:p>
            <a:pPr algn="l"/>
            <a:r>
              <a:rPr lang="uk-UA" b="1">
                <a:solidFill>
                  <a:schemeClr val="accent2"/>
                </a:solidFill>
              </a:rPr>
              <a:t>Національна школа </a:t>
            </a:r>
            <a:br>
              <a:rPr lang="uk-UA" b="1">
                <a:solidFill>
                  <a:schemeClr val="accent2"/>
                </a:solidFill>
              </a:rPr>
            </a:br>
            <a:r>
              <a:rPr lang="uk-UA" b="1">
                <a:solidFill>
                  <a:schemeClr val="accent2"/>
                </a:solidFill>
              </a:rPr>
              <a:t>суддів України</a:t>
            </a:r>
            <a:endParaRPr lang="ru-RU"/>
          </a:p>
        </p:txBody>
      </p:sp>
      <p:sp>
        <p:nvSpPr>
          <p:cNvPr id="3" name="Объект 2"/>
          <p:cNvSpPr>
            <a:spLocks noGrp="1"/>
          </p:cNvSpPr>
          <p:nvPr>
            <p:ph idx="1"/>
          </p:nvPr>
        </p:nvSpPr>
        <p:spPr>
          <a:xfrm>
            <a:off x="179512" y="1484784"/>
            <a:ext cx="8507288" cy="5040560"/>
          </a:xfrm>
        </p:spPr>
        <p:txBody>
          <a:bodyPr>
            <a:normAutofit fontScale="92500" lnSpcReduction="10000"/>
          </a:bodyPr>
          <a:lstStyle/>
          <a:p>
            <a:pPr lvl="0"/>
            <a:r>
              <a:rPr lang="uk-UA" dirty="0"/>
              <a:t>Факти,  що вказують на поведінку особи після вчинення кримінального правопорушення;</a:t>
            </a:r>
            <a:endParaRPr lang="ru-RU" dirty="0"/>
          </a:p>
          <a:p>
            <a:pPr lvl="0"/>
            <a:r>
              <a:rPr lang="uk-UA" dirty="0"/>
              <a:t>Факти, що впливають на ступінь тяжкості вчиненого кримінального правопорушення, обтяжують чи пом’якшують покарання, що виключають кримінальну відповідальність і є підставою для закриття кримінального провадження чи звільнення від кримінальної відповідальності або покарання;</a:t>
            </a:r>
            <a:endParaRPr lang="ru-RU" dirty="0"/>
          </a:p>
          <a:p>
            <a:pPr lvl="0"/>
            <a:r>
              <a:rPr lang="uk-UA" dirty="0"/>
              <a:t>Факти, що характеризують особу підозрюваного або обвинуваченого.</a:t>
            </a:r>
            <a:endParaRPr lang="ru-RU" dirty="0"/>
          </a:p>
          <a:p>
            <a:pPr marL="0" indent="0">
              <a:buNone/>
            </a:pPr>
            <a:endParaRPr lang="ru-RU"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94147"/>
            <a:ext cx="1940265" cy="12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1337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TotalTime>
  <Words>3015</Words>
  <Application>Microsoft Office PowerPoint</Application>
  <PresentationFormat>Экран (4:3)</PresentationFormat>
  <Paragraphs>130</Paragraphs>
  <Slides>25</Slides>
  <Notes>16</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Національна школа  суддів України  Належність та допустимість доказів. Визнання судом доказів недопустимими.</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Докази однозначно відповідатимуть  вимогам належності, якщо їх зміст  буде вказувати на таке:</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lpstr>Презентация PowerPoint</vt:lpstr>
      <vt:lpstr>Національна школа  суддів України</vt:lpstr>
      <vt:lpstr>Національна школа  суддів України</vt:lpstr>
      <vt:lpstr>Національна школа  суддів України</vt:lpstr>
      <vt:lpstr>Національна школа  суддів України</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Належність та допустимість доказів. Визнання судом доказів недопустимими.</dc:title>
  <dc:creator>Галина Станковская</dc:creator>
  <cp:lastModifiedBy>ZACON</cp:lastModifiedBy>
  <cp:revision>33</cp:revision>
  <dcterms:created xsi:type="dcterms:W3CDTF">2015-05-20T07:44:11Z</dcterms:created>
  <dcterms:modified xsi:type="dcterms:W3CDTF">2015-05-27T03:39:09Z</dcterms:modified>
</cp:coreProperties>
</file>